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handoutMasterIdLst>
    <p:handoutMasterId r:id="rId17"/>
  </p:handoutMasterIdLst>
  <p:sldIdLst>
    <p:sldId id="285" r:id="rId5"/>
    <p:sldId id="342" r:id="rId6"/>
    <p:sldId id="343" r:id="rId7"/>
    <p:sldId id="345" r:id="rId8"/>
    <p:sldId id="346" r:id="rId9"/>
    <p:sldId id="347" r:id="rId10"/>
    <p:sldId id="348" r:id="rId11"/>
    <p:sldId id="349" r:id="rId12"/>
    <p:sldId id="350" r:id="rId13"/>
    <p:sldId id="352" r:id="rId14"/>
    <p:sldId id="34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BFFF"/>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2"/>
    <p:restoredTop sz="94538"/>
  </p:normalViewPr>
  <p:slideViewPr>
    <p:cSldViewPr snapToGrid="0" snapToObjects="1">
      <p:cViewPr varScale="1">
        <p:scale>
          <a:sx n="124" d="100"/>
          <a:sy n="124" d="100"/>
        </p:scale>
        <p:origin x="1048" y="168"/>
      </p:cViewPr>
      <p:guideLst>
        <p:guide orient="horz" pos="2636"/>
        <p:guide pos="3840"/>
      </p:guideLst>
    </p:cSldViewPr>
  </p:slideViewPr>
  <p:outlineViewPr>
    <p:cViewPr>
      <p:scale>
        <a:sx n="33" d="100"/>
        <a:sy n="33" d="100"/>
      </p:scale>
      <p:origin x="0" y="-271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52" d="100"/>
          <a:sy n="152" d="100"/>
        </p:scale>
        <p:origin x="38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F5700D-296D-7F49-A7E5-61F8CC39D1CA}" type="datetimeFigureOut">
              <a:rPr lang="en-US" smtClean="0"/>
              <a:pPr/>
              <a:t>9/3/20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44BCC-904F-E346-9C21-97396FCDE839}" type="slidenum">
              <a:rPr lang="en-US" smtClean="0"/>
              <a:pPr/>
              <a:t>‹#›</a:t>
            </a:fld>
            <a:endParaRPr lang="en-US"/>
          </a:p>
        </p:txBody>
      </p:sp>
    </p:spTree>
    <p:extLst>
      <p:ext uri="{BB962C8B-B14F-4D97-AF65-F5344CB8AC3E}">
        <p14:creationId xmlns:p14="http://schemas.microsoft.com/office/powerpoint/2010/main" val="316837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Regular" charset="0"/>
              </a:defRPr>
            </a:lvl1pPr>
          </a:lstStyle>
          <a:p>
            <a:fld id="{FD545FEF-5642-8644-A8CE-1A8BE6E2920A}" type="datetimeFigureOut">
              <a:rPr lang="en-US" smtClean="0"/>
              <a:pPr/>
              <a:t>9/3/20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Regular" charset="0"/>
              </a:defRPr>
            </a:lvl1pPr>
          </a:lstStyle>
          <a:p>
            <a:fld id="{2AA32789-747F-984C-9252-FF408A05DF55}" type="slidenum">
              <a:rPr lang="en-US" smtClean="0"/>
              <a:pPr/>
              <a:t>‹#›</a:t>
            </a:fld>
            <a:endParaRPr lang="en-US" dirty="0"/>
          </a:p>
        </p:txBody>
      </p:sp>
    </p:spTree>
    <p:extLst>
      <p:ext uri="{BB962C8B-B14F-4D97-AF65-F5344CB8AC3E}">
        <p14:creationId xmlns:p14="http://schemas.microsoft.com/office/powerpoint/2010/main" val="151700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roxima Nova Regular" charset="0"/>
        <a:ea typeface="+mn-ea"/>
        <a:cs typeface="+mn-cs"/>
      </a:defRPr>
    </a:lvl1pPr>
    <a:lvl2pPr marL="457200" algn="l" defTabSz="914400" rtl="0" eaLnBrk="1" latinLnBrk="0" hangingPunct="1">
      <a:defRPr sz="1200" b="0" i="0" kern="1200">
        <a:solidFill>
          <a:schemeClr val="tx1"/>
        </a:solidFill>
        <a:latin typeface="Proxima Nova Regular" charset="0"/>
        <a:ea typeface="+mn-ea"/>
        <a:cs typeface="+mn-cs"/>
      </a:defRPr>
    </a:lvl2pPr>
    <a:lvl3pPr marL="914400" algn="l" defTabSz="914400" rtl="0" eaLnBrk="1" latinLnBrk="0" hangingPunct="1">
      <a:defRPr sz="1200" b="0" i="0" kern="1200">
        <a:solidFill>
          <a:schemeClr val="tx1"/>
        </a:solidFill>
        <a:latin typeface="Proxima Nova Regular" charset="0"/>
        <a:ea typeface="+mn-ea"/>
        <a:cs typeface="+mn-cs"/>
      </a:defRPr>
    </a:lvl3pPr>
    <a:lvl4pPr marL="1371600" algn="l" defTabSz="914400" rtl="0" eaLnBrk="1" latinLnBrk="0" hangingPunct="1">
      <a:defRPr sz="1200" b="0" i="0" kern="1200">
        <a:solidFill>
          <a:schemeClr val="tx1"/>
        </a:solidFill>
        <a:latin typeface="Proxima Nova Regular" charset="0"/>
        <a:ea typeface="+mn-ea"/>
        <a:cs typeface="+mn-cs"/>
      </a:defRPr>
    </a:lvl4pPr>
    <a:lvl5pPr marL="1828800" algn="l" defTabSz="914400" rtl="0" eaLnBrk="1" latinLnBrk="0" hangingPunct="1">
      <a:defRPr sz="1200" b="0" i="0" kern="1200">
        <a:solidFill>
          <a:schemeClr val="tx1"/>
        </a:solidFill>
        <a:latin typeface="Proxima Nova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Refinitiv" TargetMode="External"/><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hyperlink" Target="https://www.refinitiv.com/" TargetMode="External"/><Relationship Id="rId4" Type="http://schemas.openxmlformats.org/officeDocument/2006/relationships/image" Target="../media/image11.png"/><Relationship Id="rId9" Type="http://schemas.openxmlformats.org/officeDocument/2006/relationships/hyperlink" Target="https://www.linkedin.com/company/refinitiv/"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 whi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BF4FA1C-AC7C-FD44-B7AC-0D40C140888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6527" y="1809000"/>
            <a:ext cx="7218947" cy="3240000"/>
          </a:xfrm>
          <a:prstGeom prst="rect">
            <a:avLst/>
          </a:prstGeom>
        </p:spPr>
      </p:pic>
    </p:spTree>
    <p:extLst>
      <p:ext uri="{BB962C8B-B14F-4D97-AF65-F5344CB8AC3E}">
        <p14:creationId xmlns:p14="http://schemas.microsoft.com/office/powerpoint/2010/main" val="1496967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one column -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9DC9A6-C618-814B-A210-43788FB5CEB9}"/>
              </a:ext>
            </a:extLst>
          </p:cNvPr>
          <p:cNvSpPr/>
          <p:nvPr userDrawn="1"/>
        </p:nvSpPr>
        <p:spPr>
          <a:xfrm>
            <a:off x="-1" y="1337968"/>
            <a:ext cx="12192000" cy="4719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872538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2 columns –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54B206-5AB9-CE48-B3A7-2A88AD2CDE76}"/>
              </a:ext>
            </a:extLst>
          </p:cNvPr>
          <p:cNvSpPr/>
          <p:nvPr userDrawn="1"/>
        </p:nvSpPr>
        <p:spPr>
          <a:xfrm>
            <a:off x="-1" y="1337968"/>
            <a:ext cx="12192000" cy="4719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5772463"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8571938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e column -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Box 9">
            <a:extLst>
              <a:ext uri="{FF2B5EF4-FFF2-40B4-BE49-F238E27FC236}">
                <a16:creationId xmlns:a16="http://schemas.microsoft.com/office/drawing/2014/main" id="{E8B390E0-377F-C94F-AC85-F66D08ED2D0B}"/>
              </a:ext>
            </a:extLst>
          </p:cNvPr>
          <p:cNvSpPr txBox="1"/>
          <p:nvPr userDrawn="1"/>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Arial" charset="0"/>
                <a:ea typeface="Arial" charset="0"/>
                <a:cs typeface="Arial" charset="0"/>
              </a:rPr>
              <a:pPr algn="l"/>
              <a:t>‹#›</a:t>
            </a:fld>
            <a:endParaRPr lang="en-US" sz="800" b="0" i="0" dirty="0">
              <a:latin typeface="Arial" charset="0"/>
              <a:ea typeface="Arial" charset="0"/>
              <a:cs typeface="Arial" charset="0"/>
            </a:endParaRPr>
          </a:p>
        </p:txBody>
      </p:sp>
      <p:pic>
        <p:nvPicPr>
          <p:cNvPr id="11" name="Graphic 10">
            <a:extLst>
              <a:ext uri="{FF2B5EF4-FFF2-40B4-BE49-F238E27FC236}">
                <a16:creationId xmlns:a16="http://schemas.microsoft.com/office/drawing/2014/main" id="{03707BB8-F33B-3047-83EE-2B944AB15C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960895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Tree>
    <p:extLst>
      <p:ext uri="{BB962C8B-B14F-4D97-AF65-F5344CB8AC3E}">
        <p14:creationId xmlns:p14="http://schemas.microsoft.com/office/powerpoint/2010/main" val="183979346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Slide">
    <p:bg>
      <p:bgRef idx="1001">
        <a:schemeClr val="bg2"/>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46A126-B22E-6041-A1E2-E27940DB44AC}"/>
              </a:ext>
            </a:extLst>
          </p:cNvPr>
          <p:cNvSpPr txBox="1"/>
          <p:nvPr userDrawn="1"/>
        </p:nvSpPr>
        <p:spPr>
          <a:xfrm>
            <a:off x="334963" y="2465407"/>
            <a:ext cx="4862070" cy="1015663"/>
          </a:xfrm>
          <a:prstGeom prst="rect">
            <a:avLst/>
          </a:prstGeom>
          <a:noFill/>
        </p:spPr>
        <p:txBody>
          <a:bodyPr wrap="square" lIns="0" tIns="0" rIns="0" bIns="0" rtlCol="0">
            <a:noAutofit/>
          </a:bodyPr>
          <a:lstStyle/>
          <a:p>
            <a:r>
              <a:rPr lang="en-US" sz="6000" b="1" dirty="0">
                <a:solidFill>
                  <a:schemeClr val="tx1"/>
                </a:solidFill>
              </a:rPr>
              <a:t>Thank you</a:t>
            </a:r>
          </a:p>
        </p:txBody>
      </p:sp>
      <p:pic>
        <p:nvPicPr>
          <p:cNvPr id="9" name="Graphic 8">
            <a:extLst>
              <a:ext uri="{FF2B5EF4-FFF2-40B4-BE49-F238E27FC236}">
                <a16:creationId xmlns:a16="http://schemas.microsoft.com/office/drawing/2014/main" id="{A445194D-B43D-F644-B2CF-C40D133CAE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51518" y="5783178"/>
            <a:ext cx="1983867" cy="890397"/>
          </a:xfrm>
          <a:prstGeom prst="rect">
            <a:avLst/>
          </a:prstGeom>
        </p:spPr>
      </p:pic>
      <p:sp>
        <p:nvSpPr>
          <p:cNvPr id="26" name="TextBox 25">
            <a:extLst>
              <a:ext uri="{FF2B5EF4-FFF2-40B4-BE49-F238E27FC236}">
                <a16:creationId xmlns:a16="http://schemas.microsoft.com/office/drawing/2014/main" id="{00C6D7AF-5209-494E-8E21-AEFCA409FDF0}"/>
              </a:ext>
            </a:extLst>
          </p:cNvPr>
          <p:cNvSpPr txBox="1"/>
          <p:nvPr userDrawn="1"/>
        </p:nvSpPr>
        <p:spPr>
          <a:xfrm>
            <a:off x="371475" y="5813615"/>
            <a:ext cx="3552897" cy="369332"/>
          </a:xfrm>
          <a:prstGeom prst="rect">
            <a:avLst/>
          </a:prstGeom>
          <a:noFill/>
        </p:spPr>
        <p:txBody>
          <a:bodyPr wrap="square" lIns="0" tIns="0" rIns="0" bIns="0" rtlCol="0"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Visit </a:t>
            </a:r>
            <a:r>
              <a:rPr kumimoji="0" lang="en-US" sz="1800" b="1" i="0" u="none" strike="noStrike" kern="0" cap="none" spc="0" normalizeH="0" baseline="0" noProof="0" dirty="0" err="1">
                <a:ln>
                  <a:noFill/>
                </a:ln>
                <a:solidFill>
                  <a:srgbClr val="FFFFFF"/>
                </a:solidFill>
                <a:effectLst/>
                <a:uLnTx/>
                <a:uFillTx/>
                <a:latin typeface="Proxima Nova" panose="02000506030000020004" pitchFamily="2" charset="0"/>
              </a:rPr>
              <a:t>refinitiv.com</a:t>
            </a:r>
            <a:endParaRPr kumimoji="0" lang="en-US" sz="1800" b="1" i="0" u="none" strike="noStrike" kern="0" cap="none" spc="0" normalizeH="0" baseline="0" noProof="0" dirty="0">
              <a:ln>
                <a:noFill/>
              </a:ln>
              <a:solidFill>
                <a:srgbClr val="FFFFFF"/>
              </a:solidFill>
              <a:effectLst/>
              <a:uLnTx/>
              <a:uFillTx/>
              <a:latin typeface="Proxima Nova" panose="02000506030000020004" pitchFamily="2" charset="0"/>
            </a:endParaRPr>
          </a:p>
        </p:txBody>
      </p:sp>
      <p:grpSp>
        <p:nvGrpSpPr>
          <p:cNvPr id="27" name="Group 26">
            <a:extLst>
              <a:ext uri="{FF2B5EF4-FFF2-40B4-BE49-F238E27FC236}">
                <a16:creationId xmlns:a16="http://schemas.microsoft.com/office/drawing/2014/main" id="{DCFAAA66-D7F0-C347-93BF-9AA7FA1EAE73}"/>
              </a:ext>
            </a:extLst>
          </p:cNvPr>
          <p:cNvGrpSpPr/>
          <p:nvPr userDrawn="1"/>
        </p:nvGrpSpPr>
        <p:grpSpPr>
          <a:xfrm>
            <a:off x="371475" y="6293698"/>
            <a:ext cx="1006475" cy="276999"/>
            <a:chOff x="371475" y="6293698"/>
            <a:chExt cx="1006475" cy="276999"/>
          </a:xfrm>
        </p:grpSpPr>
        <p:pic>
          <p:nvPicPr>
            <p:cNvPr id="28" name="Graphic 27">
              <a:extLst>
                <a:ext uri="{FF2B5EF4-FFF2-40B4-BE49-F238E27FC236}">
                  <a16:creationId xmlns:a16="http://schemas.microsoft.com/office/drawing/2014/main" id="{12D9C9B4-5B87-C148-BBB0-5B47D0B0BC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6314901"/>
              <a:ext cx="216000" cy="216000"/>
            </a:xfrm>
            <a:prstGeom prst="rect">
              <a:avLst/>
            </a:prstGeom>
          </p:spPr>
        </p:pic>
        <p:sp>
          <p:nvSpPr>
            <p:cNvPr id="29" name="TextBox 28">
              <a:extLst>
                <a:ext uri="{FF2B5EF4-FFF2-40B4-BE49-F238E27FC236}">
                  <a16:creationId xmlns:a16="http://schemas.microsoft.com/office/drawing/2014/main" id="{17178943-3636-C147-9156-CE6D7E567F5D}"/>
                </a:ext>
              </a:extLst>
            </p:cNvPr>
            <p:cNvSpPr txBox="1"/>
            <p:nvPr userDrawn="1"/>
          </p:nvSpPr>
          <p:spPr>
            <a:xfrm>
              <a:off x="587475" y="6293698"/>
              <a:ext cx="790475" cy="276999"/>
            </a:xfrm>
            <a:prstGeom prst="rect">
              <a:avLst/>
            </a:prstGeom>
            <a:noFill/>
          </p:spPr>
          <p:txBody>
            <a:bodyPr wrap="square" lIns="36000" rIns="0" rtlCol="0">
              <a:noAutofit/>
            </a:bodyPr>
            <a:lstStyle/>
            <a:p>
              <a:pPr defTabSz="914400"/>
              <a:r>
                <a:rPr lang="en-US" sz="1200" dirty="0">
                  <a:solidFill>
                    <a:srgbClr val="FFFFFF"/>
                  </a:solidFill>
                  <a:latin typeface="+mn-lt"/>
                </a:rPr>
                <a:t>@</a:t>
              </a:r>
              <a:r>
                <a:rPr lang="en-US" sz="1200" dirty="0" err="1">
                  <a:solidFill>
                    <a:srgbClr val="FFFFFF"/>
                  </a:solidFill>
                  <a:latin typeface="+mn-lt"/>
                </a:rPr>
                <a:t>Refinitiv</a:t>
              </a:r>
              <a:endParaRPr lang="en-US" sz="1200" dirty="0">
                <a:solidFill>
                  <a:srgbClr val="FFFFFF"/>
                </a:solidFill>
                <a:latin typeface="+mn-lt"/>
              </a:endParaRPr>
            </a:p>
          </p:txBody>
        </p:sp>
      </p:grpSp>
      <p:grpSp>
        <p:nvGrpSpPr>
          <p:cNvPr id="30" name="Group 29">
            <a:extLst>
              <a:ext uri="{FF2B5EF4-FFF2-40B4-BE49-F238E27FC236}">
                <a16:creationId xmlns:a16="http://schemas.microsoft.com/office/drawing/2014/main" id="{EB884B4B-1FA9-334C-A04C-2287B79EDDBD}"/>
              </a:ext>
            </a:extLst>
          </p:cNvPr>
          <p:cNvGrpSpPr/>
          <p:nvPr userDrawn="1"/>
        </p:nvGrpSpPr>
        <p:grpSpPr>
          <a:xfrm>
            <a:off x="1587492" y="6295152"/>
            <a:ext cx="1006475" cy="276999"/>
            <a:chOff x="1587492" y="6295152"/>
            <a:chExt cx="1006475" cy="276999"/>
          </a:xfrm>
        </p:grpSpPr>
        <p:pic>
          <p:nvPicPr>
            <p:cNvPr id="31" name="Graphic 30">
              <a:extLst>
                <a:ext uri="{FF2B5EF4-FFF2-40B4-BE49-F238E27FC236}">
                  <a16:creationId xmlns:a16="http://schemas.microsoft.com/office/drawing/2014/main" id="{6FB65F3B-8776-B047-87D3-C704A06BB4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87492" y="6323368"/>
              <a:ext cx="216000" cy="216000"/>
            </a:xfrm>
            <a:prstGeom prst="rect">
              <a:avLst/>
            </a:prstGeom>
          </p:spPr>
        </p:pic>
        <p:sp>
          <p:nvSpPr>
            <p:cNvPr id="32" name="TextBox 31">
              <a:extLst>
                <a:ext uri="{FF2B5EF4-FFF2-40B4-BE49-F238E27FC236}">
                  <a16:creationId xmlns:a16="http://schemas.microsoft.com/office/drawing/2014/main" id="{051A844C-558A-2F46-8AC2-2C63D5D3D663}"/>
                </a:ext>
              </a:extLst>
            </p:cNvPr>
            <p:cNvSpPr txBox="1"/>
            <p:nvPr userDrawn="1"/>
          </p:nvSpPr>
          <p:spPr>
            <a:xfrm>
              <a:off x="1803492" y="6295152"/>
              <a:ext cx="790475" cy="276999"/>
            </a:xfrm>
            <a:prstGeom prst="rect">
              <a:avLst/>
            </a:prstGeom>
            <a:noFill/>
          </p:spPr>
          <p:txBody>
            <a:bodyPr wrap="square" lIns="54000" rIns="0" rtlCol="0">
              <a:noAutofit/>
            </a:bodyPr>
            <a:lstStyle/>
            <a:p>
              <a:pPr defTabSz="914400"/>
              <a:r>
                <a:rPr lang="en-US" sz="1200" dirty="0" err="1">
                  <a:solidFill>
                    <a:srgbClr val="FFFFFF"/>
                  </a:solidFill>
                  <a:latin typeface="+mn-lt"/>
                </a:rPr>
                <a:t>Refinitiv</a:t>
              </a:r>
              <a:endParaRPr lang="en-US" sz="1200" dirty="0">
                <a:solidFill>
                  <a:srgbClr val="FFFFFF"/>
                </a:solidFill>
                <a:latin typeface="+mn-lt"/>
              </a:endParaRPr>
            </a:p>
          </p:txBody>
        </p:sp>
      </p:grpSp>
      <p:sp>
        <p:nvSpPr>
          <p:cNvPr id="33" name="Action Button: Custom 32">
            <a:hlinkClick r:id="rId8" highlightClick="1"/>
            <a:extLst>
              <a:ext uri="{FF2B5EF4-FFF2-40B4-BE49-F238E27FC236}">
                <a16:creationId xmlns:a16="http://schemas.microsoft.com/office/drawing/2014/main" id="{80D7CF7D-005B-A74B-9DB7-B1983296152F}"/>
              </a:ext>
            </a:extLst>
          </p:cNvPr>
          <p:cNvSpPr/>
          <p:nvPr userDrawn="1"/>
        </p:nvSpPr>
        <p:spPr>
          <a:xfrm>
            <a:off x="356667" y="6313308"/>
            <a:ext cx="936625" cy="245670"/>
          </a:xfrm>
          <a:prstGeom prst="actionButtonBlank">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
        <p:nvSpPr>
          <p:cNvPr id="34" name="Action Button: Custom 33">
            <a:hlinkClick r:id="rId9" highlightClick="1"/>
            <a:extLst>
              <a:ext uri="{FF2B5EF4-FFF2-40B4-BE49-F238E27FC236}">
                <a16:creationId xmlns:a16="http://schemas.microsoft.com/office/drawing/2014/main" id="{024056A3-9A95-674D-BEB1-A77F7F84BD85}"/>
              </a:ext>
            </a:extLst>
          </p:cNvPr>
          <p:cNvSpPr/>
          <p:nvPr userDrawn="1"/>
        </p:nvSpPr>
        <p:spPr>
          <a:xfrm>
            <a:off x="1544009" y="6313308"/>
            <a:ext cx="936625" cy="245670"/>
          </a:xfrm>
          <a:prstGeom prst="actionButtonBlank">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
        <p:nvSpPr>
          <p:cNvPr id="35" name="Action Button: Custom 34">
            <a:hlinkClick r:id="rId10" highlightClick="1"/>
            <a:extLst>
              <a:ext uri="{FF2B5EF4-FFF2-40B4-BE49-F238E27FC236}">
                <a16:creationId xmlns:a16="http://schemas.microsoft.com/office/drawing/2014/main" id="{41DEEE10-5124-6541-9BD7-69BFA3A3EEC4}"/>
              </a:ext>
            </a:extLst>
          </p:cNvPr>
          <p:cNvSpPr/>
          <p:nvPr userDrawn="1"/>
        </p:nvSpPr>
        <p:spPr>
          <a:xfrm>
            <a:off x="828675" y="5931748"/>
            <a:ext cx="1362075" cy="245670"/>
          </a:xfrm>
          <a:prstGeom prst="actionButtonBlank">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
        <p:nvSpPr>
          <p:cNvPr id="36" name="TextBox 35">
            <a:extLst>
              <a:ext uri="{FF2B5EF4-FFF2-40B4-BE49-F238E27FC236}">
                <a16:creationId xmlns:a16="http://schemas.microsoft.com/office/drawing/2014/main" id="{19644FC6-D377-7A44-9074-DE2BAD7D3570}"/>
              </a:ext>
            </a:extLst>
          </p:cNvPr>
          <p:cNvSpPr txBox="1"/>
          <p:nvPr userDrawn="1"/>
        </p:nvSpPr>
        <p:spPr>
          <a:xfrm>
            <a:off x="371475" y="5132083"/>
            <a:ext cx="6584999" cy="523220"/>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err="1">
                <a:ln>
                  <a:noFill/>
                </a:ln>
                <a:solidFill>
                  <a:srgbClr val="FFFFFF"/>
                </a:solidFill>
                <a:effectLst/>
                <a:uLnTx/>
                <a:uFillTx/>
              </a:rPr>
              <a:t>Refinitiv</a:t>
            </a:r>
            <a:r>
              <a:rPr kumimoji="0" lang="en-GB" sz="700" b="0" i="0" u="none" strike="noStrike" kern="0" cap="none" spc="0" normalizeH="0" baseline="0" noProof="0" dirty="0">
                <a:ln>
                  <a:noFill/>
                </a:ln>
                <a:solidFill>
                  <a:srgbClr val="FFFFFF"/>
                </a:solidFill>
                <a:effectLst/>
                <a:uLnTx/>
                <a:uFillTx/>
              </a:rPr>
              <a:t> is one of the world’s largest providers of financial markets data and infrastructure, serving over 40,000 institutions in approximately 190 countries. It provides leading data and insights, trading platforms, and open data and technology platforms that connect a thriving global financial markets community – driving performance </a:t>
            </a:r>
            <a:br>
              <a:rPr kumimoji="0" lang="en-GB" sz="700" b="0" i="0" u="none" strike="noStrike" kern="0" cap="none" spc="0" normalizeH="0" baseline="0" noProof="0" dirty="0">
                <a:ln>
                  <a:noFill/>
                </a:ln>
                <a:solidFill>
                  <a:srgbClr val="FFFFFF"/>
                </a:solidFill>
                <a:effectLst/>
                <a:uLnTx/>
                <a:uFillTx/>
              </a:rPr>
            </a:br>
            <a:r>
              <a:rPr kumimoji="0" lang="en-GB" sz="700" b="0" i="0" u="none" strike="noStrike" kern="0" cap="none" spc="0" normalizeH="0" baseline="0" noProof="0" dirty="0">
                <a:ln>
                  <a:noFill/>
                </a:ln>
                <a:solidFill>
                  <a:srgbClr val="FFFFFF"/>
                </a:solidFill>
                <a:effectLst/>
                <a:uLnTx/>
                <a:uFillTx/>
              </a:rPr>
              <a:t>in trading, investment, wealth management, regulatory compliance, market data management, enterprise risk and fighting financial crime.</a:t>
            </a:r>
          </a:p>
        </p:txBody>
      </p:sp>
    </p:spTree>
    <p:extLst>
      <p:ext uri="{BB962C8B-B14F-4D97-AF65-F5344CB8AC3E}">
        <p14:creationId xmlns:p14="http://schemas.microsoft.com/office/powerpoint/2010/main" val="8017132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lding slide – blue">
    <p:bg>
      <p:bgRef idx="1001">
        <a:schemeClr val="bg2"/>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999B1C0-41C8-354A-AA27-A9CD00BAB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6526" y="1809000"/>
            <a:ext cx="7218948" cy="3240000"/>
          </a:xfrm>
          <a:prstGeom prst="rect">
            <a:avLst/>
          </a:prstGeom>
        </p:spPr>
      </p:pic>
    </p:spTree>
    <p:extLst>
      <p:ext uri="{BB962C8B-B14F-4D97-AF65-F5344CB8AC3E}">
        <p14:creationId xmlns:p14="http://schemas.microsoft.com/office/powerpoint/2010/main" val="38701928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1CD8-C32B-1D45-8BCF-4B9AC5ECC05E}"/>
              </a:ext>
            </a:extLst>
          </p:cNvPr>
          <p:cNvSpPr>
            <a:spLocks noGrp="1"/>
          </p:cNvSpPr>
          <p:nvPr>
            <p:ph type="ctrTitle" hasCustomPrompt="1"/>
          </p:nvPr>
        </p:nvSpPr>
        <p:spPr>
          <a:xfrm>
            <a:off x="2" y="1529998"/>
            <a:ext cx="7905598" cy="1803511"/>
          </a:xfrm>
        </p:spPr>
        <p:txBody>
          <a:bodyPr lIns="360000" tIns="0" rIns="0" anchor="b" anchorCtr="0"/>
          <a:lstStyle>
            <a:lvl1pPr algn="l">
              <a:lnSpc>
                <a:spcPct val="80000"/>
              </a:lnSpc>
              <a:defRPr sz="5500" baseline="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24B0C2E-4A82-FA4C-B931-E590A77060CC}"/>
              </a:ext>
            </a:extLst>
          </p:cNvPr>
          <p:cNvSpPr>
            <a:spLocks noGrp="1"/>
          </p:cNvSpPr>
          <p:nvPr>
            <p:ph type="subTitle" idx="1"/>
          </p:nvPr>
        </p:nvSpPr>
        <p:spPr>
          <a:xfrm>
            <a:off x="1" y="3524493"/>
            <a:ext cx="6400798" cy="1071318"/>
          </a:xfrm>
        </p:spPr>
        <p:txBody>
          <a:bodyPr lIns="360000"/>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25" name="Graphic 24">
            <a:extLst>
              <a:ext uri="{FF2B5EF4-FFF2-40B4-BE49-F238E27FC236}">
                <a16:creationId xmlns:a16="http://schemas.microsoft.com/office/drawing/2014/main" id="{3BE962A9-2D94-734D-A4D9-96CD9FAE18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51518" y="5783178"/>
            <a:ext cx="1983867" cy="890397"/>
          </a:xfrm>
          <a:prstGeom prst="rect">
            <a:avLst/>
          </a:prstGeom>
        </p:spPr>
      </p:pic>
      <p:pic>
        <p:nvPicPr>
          <p:cNvPr id="6" name="Graphic 5">
            <a:extLst>
              <a:ext uri="{FF2B5EF4-FFF2-40B4-BE49-F238E27FC236}">
                <a16:creationId xmlns:a16="http://schemas.microsoft.com/office/drawing/2014/main" id="{71DACDB4-9B76-774A-9843-D671F2B5D7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9427" y="176234"/>
            <a:ext cx="1905000" cy="1028700"/>
          </a:xfrm>
          <a:prstGeom prst="rect">
            <a:avLst/>
          </a:prstGeom>
        </p:spPr>
      </p:pic>
    </p:spTree>
    <p:extLst>
      <p:ext uri="{BB962C8B-B14F-4D97-AF65-F5344CB8AC3E}">
        <p14:creationId xmlns:p14="http://schemas.microsoft.com/office/powerpoint/2010/main" val="13124243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1 – black">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91D1F1-A0F8-C448-BFDE-36282CA0647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49730" y="1881188"/>
            <a:ext cx="7486331" cy="1310947"/>
          </a:xfrm>
        </p:spPr>
        <p:txBody>
          <a:bodyPr bIns="108000" anchor="t" anchorCtr="0">
            <a:noAutofit/>
          </a:bodyPr>
          <a:lstStyle>
            <a:lvl1pPr algn="l">
              <a:lnSpc>
                <a:spcPct val="80000"/>
              </a:lnSpc>
              <a:defRPr sz="440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34964" y="3429000"/>
            <a:ext cx="7501098" cy="733583"/>
          </a:xfrm>
        </p:spPr>
        <p:txBody>
          <a:bodyPr anchor="t">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pic>
        <p:nvPicPr>
          <p:cNvPr id="10" name="Graphic 9">
            <a:extLst>
              <a:ext uri="{FF2B5EF4-FFF2-40B4-BE49-F238E27FC236}">
                <a16:creationId xmlns:a16="http://schemas.microsoft.com/office/drawing/2014/main" id="{EA5573E8-E469-5244-9A9F-5EEDAF6E443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2975" y="6134103"/>
            <a:ext cx="1306449" cy="586359"/>
          </a:xfrm>
          <a:prstGeom prst="rect">
            <a:avLst/>
          </a:prstGeom>
        </p:spPr>
      </p:pic>
      <p:sp>
        <p:nvSpPr>
          <p:cNvPr id="8" name="Rectangle 7">
            <a:extLst>
              <a:ext uri="{FF2B5EF4-FFF2-40B4-BE49-F238E27FC236}">
                <a16:creationId xmlns:a16="http://schemas.microsoft.com/office/drawing/2014/main" id="{948CA6F9-6D0A-A84E-A926-576A25E6734B}"/>
              </a:ext>
            </a:extLst>
          </p:cNvPr>
          <p:cNvSpPr/>
          <p:nvPr userDrawn="1"/>
        </p:nvSpPr>
        <p:spPr>
          <a:xfrm>
            <a:off x="267727" y="306481"/>
            <a:ext cx="7486331" cy="215444"/>
          </a:xfrm>
          <a:prstGeom prst="rect">
            <a:avLst/>
          </a:prstGeom>
        </p:spPr>
        <p:txBody>
          <a:bodyPr wrap="square">
            <a:spAutoFit/>
          </a:bodyPr>
          <a:lstStyle/>
          <a:p>
            <a:pPr lvl="0">
              <a:spcAft>
                <a:spcPts val="5000"/>
              </a:spcAft>
            </a:pPr>
            <a:r>
              <a:rPr lang="en-US" sz="750" spc="700" dirty="0">
                <a:latin typeface="+mj-lt"/>
                <a:cs typeface="Arial" panose="020B0604020202020204" pitchFamily="34" charset="0"/>
              </a:rPr>
              <a:t>REFINITIV WORKSPACE FOR STUDENTS</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1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3B5955-773E-E44E-9252-2598C2E6BE2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49730" y="1881188"/>
            <a:ext cx="7486331" cy="1310947"/>
          </a:xfrm>
        </p:spPr>
        <p:txBody>
          <a:bodyPr bIns="108000" anchor="t" anchorCtr="0">
            <a:noAutofit/>
          </a:bodyPr>
          <a:lstStyle>
            <a:lvl1pPr algn="l">
              <a:lnSpc>
                <a:spcPct val="80000"/>
              </a:lnSpc>
              <a:defRPr sz="440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34964" y="3429000"/>
            <a:ext cx="7501098" cy="733583"/>
          </a:xfrm>
        </p:spPr>
        <p:txBody>
          <a:bodyPr anchor="t">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pic>
        <p:nvPicPr>
          <p:cNvPr id="10" name="Graphic 9">
            <a:extLst>
              <a:ext uri="{FF2B5EF4-FFF2-40B4-BE49-F238E27FC236}">
                <a16:creationId xmlns:a16="http://schemas.microsoft.com/office/drawing/2014/main" id="{EA5573E8-E469-5244-9A9F-5EEDAF6E443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2975" y="6134103"/>
            <a:ext cx="1306449" cy="586359"/>
          </a:xfrm>
          <a:prstGeom prst="rect">
            <a:avLst/>
          </a:prstGeom>
        </p:spPr>
      </p:pic>
      <p:sp>
        <p:nvSpPr>
          <p:cNvPr id="8" name="Rectangle 7">
            <a:extLst>
              <a:ext uri="{FF2B5EF4-FFF2-40B4-BE49-F238E27FC236}">
                <a16:creationId xmlns:a16="http://schemas.microsoft.com/office/drawing/2014/main" id="{74E16A05-64D7-C24C-87E0-9B4E77F01472}"/>
              </a:ext>
            </a:extLst>
          </p:cNvPr>
          <p:cNvSpPr/>
          <p:nvPr userDrawn="1"/>
        </p:nvSpPr>
        <p:spPr>
          <a:xfrm>
            <a:off x="267727" y="306481"/>
            <a:ext cx="7486331" cy="215444"/>
          </a:xfrm>
          <a:prstGeom prst="rect">
            <a:avLst/>
          </a:prstGeom>
        </p:spPr>
        <p:txBody>
          <a:bodyPr wrap="square">
            <a:spAutoFit/>
          </a:bodyPr>
          <a:lstStyle/>
          <a:p>
            <a:pPr lvl="0">
              <a:spcAft>
                <a:spcPts val="5000"/>
              </a:spcAft>
            </a:pPr>
            <a:r>
              <a:rPr lang="en-US" sz="750" spc="700" dirty="0">
                <a:latin typeface="+mj-lt"/>
                <a:cs typeface="Arial" panose="020B0604020202020204" pitchFamily="34" charset="0"/>
              </a:rPr>
              <a:t>REFINITIV WORKSPACE FOR STUDENTS</a:t>
            </a:r>
          </a:p>
        </p:txBody>
      </p:sp>
    </p:spTree>
    <p:extLst>
      <p:ext uri="{BB962C8B-B14F-4D97-AF65-F5344CB8AC3E}">
        <p14:creationId xmlns:p14="http://schemas.microsoft.com/office/powerpoint/2010/main" val="30096489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2 – whit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754F9-E993-0A4D-A218-2CDF283177F6}"/>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559A9AF-F2CB-B24F-84FA-6F78C9305F81}"/>
              </a:ext>
            </a:extLst>
          </p:cNvPr>
          <p:cNvSpPr/>
          <p:nvPr userDrawn="1"/>
        </p:nvSpPr>
        <p:spPr>
          <a:xfrm>
            <a:off x="267727" y="306481"/>
            <a:ext cx="7486331" cy="215444"/>
          </a:xfrm>
          <a:prstGeom prst="rect">
            <a:avLst/>
          </a:prstGeom>
        </p:spPr>
        <p:txBody>
          <a:bodyPr wrap="square">
            <a:spAutoFit/>
          </a:bodyPr>
          <a:lstStyle/>
          <a:p>
            <a:pPr lvl="0">
              <a:spcAft>
                <a:spcPts val="5000"/>
              </a:spcAft>
            </a:pPr>
            <a:r>
              <a:rPr lang="en-US" sz="750" spc="700" dirty="0">
                <a:latin typeface="+mj-lt"/>
                <a:cs typeface="Arial" panose="020B0604020202020204" pitchFamily="34" charset="0"/>
              </a:rPr>
              <a:t>REFINITIV WORKSPACE FOR STUDENTS</a:t>
            </a:r>
          </a:p>
        </p:txBody>
      </p:sp>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34964" y="3429000"/>
            <a:ext cx="7501098" cy="733583"/>
          </a:xfrm>
        </p:spPr>
        <p:txBody>
          <a:bodyPr anchor="t">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pic>
        <p:nvPicPr>
          <p:cNvPr id="14" name="Graphic 13">
            <a:extLst>
              <a:ext uri="{FF2B5EF4-FFF2-40B4-BE49-F238E27FC236}">
                <a16:creationId xmlns:a16="http://schemas.microsoft.com/office/drawing/2014/main" id="{35685B4B-932E-A642-BF70-46E20B4E60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91075" y="6127753"/>
            <a:ext cx="1306449" cy="586359"/>
          </a:xfrm>
          <a:prstGeom prst="rect">
            <a:avLst/>
          </a:prstGeom>
        </p:spPr>
      </p:pic>
    </p:spTree>
    <p:extLst>
      <p:ext uri="{BB962C8B-B14F-4D97-AF65-F5344CB8AC3E}">
        <p14:creationId xmlns:p14="http://schemas.microsoft.com/office/powerpoint/2010/main" val="729278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795BD6-5B8C-7042-AD96-8CDAE416471F}"/>
              </a:ext>
            </a:extLst>
          </p:cNvPr>
          <p:cNvPicPr>
            <a:picLocks noChangeAspect="1"/>
          </p:cNvPicPr>
          <p:nvPr userDrawn="1"/>
        </p:nvPicPr>
        <p:blipFill>
          <a:blip r:embed="rId2"/>
          <a:srcRect/>
          <a:stretch/>
        </p:blipFill>
        <p:spPr>
          <a:xfrm>
            <a:off x="0" y="0"/>
            <a:ext cx="12192000" cy="1295400"/>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495838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3028A2-04ED-CA47-9F09-516E6A709683}"/>
              </a:ext>
            </a:extLst>
          </p:cNvPr>
          <p:cNvPicPr>
            <a:picLocks noChangeAspect="1"/>
          </p:cNvPicPr>
          <p:nvPr userDrawn="1"/>
        </p:nvPicPr>
        <p:blipFill>
          <a:blip r:embed="rId2"/>
          <a:srcRect/>
          <a:stretch/>
        </p:blipFill>
        <p:spPr>
          <a:xfrm>
            <a:off x="0" y="0"/>
            <a:ext cx="12192000" cy="1295400"/>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5772463"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789368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3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3AEAB6-466C-7240-B6CE-174A9453D8C4}"/>
              </a:ext>
            </a:extLst>
          </p:cNvPr>
          <p:cNvPicPr>
            <a:picLocks noChangeAspect="1"/>
          </p:cNvPicPr>
          <p:nvPr userDrawn="1"/>
        </p:nvPicPr>
        <p:blipFill>
          <a:blip r:embed="rId2"/>
          <a:srcRect/>
          <a:stretch/>
        </p:blipFill>
        <p:spPr>
          <a:xfrm>
            <a:off x="0" y="0"/>
            <a:ext cx="12192000" cy="1295400"/>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Edit presentation title on Slide Master using Insert &gt; Header &amp; Footer</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88"/>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4386000" y="1881188"/>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A556BF7B-5032-3B4E-82BC-79AA63F9F463}"/>
              </a:ext>
            </a:extLst>
          </p:cNvPr>
          <p:cNvSpPr>
            <a:spLocks noGrp="1"/>
          </p:cNvSpPr>
          <p:nvPr>
            <p:ph sz="quarter" idx="15"/>
          </p:nvPr>
        </p:nvSpPr>
        <p:spPr>
          <a:xfrm>
            <a:off x="8437038" y="1881188"/>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96066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38399"/>
            <a:ext cx="10477500" cy="430567"/>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334963" y="1881188"/>
            <a:ext cx="10477500" cy="3995737"/>
          </a:xfrm>
          <a:prstGeom prst="rect">
            <a:avLst/>
          </a:prstGeom>
        </p:spPr>
        <p:txBody>
          <a:bodyPr vert="horz" lIns="0" tIns="0" rIns="0" bIns="0" rtlCol="0">
            <a:noAutofit/>
          </a:bodyPr>
          <a:lstStyle/>
          <a:p>
            <a:pPr lvl="0"/>
            <a:r>
              <a:rPr lang="en-US" dirty="0"/>
              <a:t>Heading level style</a:t>
            </a:r>
          </a:p>
          <a:p>
            <a:pPr lvl="1"/>
            <a:r>
              <a:rPr lang="en-US" dirty="0"/>
              <a:t>Body copy style </a:t>
            </a:r>
          </a:p>
          <a:p>
            <a:pPr lvl="2"/>
            <a:r>
              <a:rPr lang="en-US" dirty="0"/>
              <a:t>Bullet level 1</a:t>
            </a:r>
          </a:p>
          <a:p>
            <a:pPr lvl="3"/>
            <a:r>
              <a:rPr lang="en-US" dirty="0"/>
              <a:t>Bullet level 2</a:t>
            </a:r>
          </a:p>
          <a:p>
            <a:pPr lvl="4"/>
            <a:r>
              <a:rPr lang="en-US" dirty="0"/>
              <a:t>Bullet level 3</a:t>
            </a:r>
          </a:p>
        </p:txBody>
      </p:sp>
      <p:sp>
        <p:nvSpPr>
          <p:cNvPr id="8" name="TextBox 7">
            <a:extLst>
              <a:ext uri="{FF2B5EF4-FFF2-40B4-BE49-F238E27FC236}">
                <a16:creationId xmlns:a16="http://schemas.microsoft.com/office/drawing/2014/main" id="{002A5AF3-F9F6-8743-AA58-1F987E301413}"/>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Arial" charset="0"/>
                <a:ea typeface="Arial" charset="0"/>
                <a:cs typeface="Arial" charset="0"/>
              </a:rPr>
              <a:pPr algn="l"/>
              <a:t>‹#›</a:t>
            </a:fld>
            <a:endParaRPr lang="en-US" sz="800" b="0" i="0" dirty="0">
              <a:latin typeface="Arial" charset="0"/>
              <a:ea typeface="Arial" charset="0"/>
              <a:cs typeface="Arial" charset="0"/>
            </a:endParaRPr>
          </a:p>
        </p:txBody>
      </p:sp>
      <p:sp>
        <p:nvSpPr>
          <p:cNvPr id="4" name="Footer Placeholder 3"/>
          <p:cNvSpPr>
            <a:spLocks noGrp="1"/>
          </p:cNvSpPr>
          <p:nvPr>
            <p:ph type="ftr" sz="quarter" idx="3"/>
          </p:nvPr>
        </p:nvSpPr>
        <p:spPr>
          <a:xfrm>
            <a:off x="675637" y="6440910"/>
            <a:ext cx="7200000" cy="180000"/>
          </a:xfrm>
          <a:prstGeom prst="rect">
            <a:avLst/>
          </a:prstGeom>
        </p:spPr>
        <p:txBody>
          <a:bodyPr vert="horz" lIns="0" tIns="0" rIns="0" bIns="0" rtlCol="0" anchor="b" anchorCtr="0">
            <a:noAutofit/>
          </a:bodyPr>
          <a:lstStyle>
            <a:lvl1pPr algn="l">
              <a:defRPr sz="800" b="0" i="0">
                <a:solidFill>
                  <a:schemeClr val="tx1"/>
                </a:solidFill>
                <a:latin typeface="Arial" charset="0"/>
              </a:defRPr>
            </a:lvl1pPr>
          </a:lstStyle>
          <a:p>
            <a:r>
              <a:rPr lang="en-US" dirty="0"/>
              <a:t>Edit presentation title on Slide Master using Insert &gt; Header &amp; Footer</a:t>
            </a:r>
          </a:p>
        </p:txBody>
      </p:sp>
      <p:pic>
        <p:nvPicPr>
          <p:cNvPr id="10" name="Graphic 9">
            <a:extLst>
              <a:ext uri="{FF2B5EF4-FFF2-40B4-BE49-F238E27FC236}">
                <a16:creationId xmlns:a16="http://schemas.microsoft.com/office/drawing/2014/main" id="{4ECC393D-148B-A143-87C6-7FBAF67DC89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691075" y="6127753"/>
            <a:ext cx="1306449" cy="586359"/>
          </a:xfrm>
          <a:prstGeom prst="rect">
            <a:avLst/>
          </a:prstGeom>
        </p:spPr>
      </p:pic>
    </p:spTree>
    <p:extLst>
      <p:ext uri="{BB962C8B-B14F-4D97-AF65-F5344CB8AC3E}">
        <p14:creationId xmlns:p14="http://schemas.microsoft.com/office/powerpoint/2010/main" val="1555375599"/>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16" r:id="rId3"/>
    <p:sldLayoutId id="2147483692" r:id="rId4"/>
    <p:sldLayoutId id="2147483721" r:id="rId5"/>
    <p:sldLayoutId id="2147483699" r:id="rId6"/>
    <p:sldLayoutId id="2147483696" r:id="rId7"/>
    <p:sldLayoutId id="2147483718" r:id="rId8"/>
    <p:sldLayoutId id="2147483719" r:id="rId9"/>
    <p:sldLayoutId id="2147483714" r:id="rId10"/>
    <p:sldLayoutId id="2147483720" r:id="rId11"/>
    <p:sldLayoutId id="2147483713" r:id="rId12"/>
    <p:sldLayoutId id="2147483712" r:id="rId13"/>
    <p:sldLayoutId id="2147483675" r:id="rId14"/>
  </p:sldLayoutIdLst>
  <p:hf hdr="0" dt="0"/>
  <p:txStyles>
    <p:titleStyle>
      <a:lvl1pPr algn="l" defTabSz="914400" rtl="0" eaLnBrk="1" latinLnBrk="0" hangingPunct="1">
        <a:lnSpc>
          <a:spcPct val="90000"/>
        </a:lnSpc>
        <a:spcBef>
          <a:spcPct val="0"/>
        </a:spcBef>
        <a:buNone/>
        <a:defRPr sz="3200" b="1" i="0" kern="1200">
          <a:solidFill>
            <a:schemeClr val="tx1"/>
          </a:solidFill>
          <a:latin typeface="Arial Regular" charset="0"/>
          <a:ea typeface="Arial Regular" charset="0"/>
          <a:cs typeface="Arial Regular" charset="0"/>
        </a:defRPr>
      </a:lvl1pPr>
    </p:titleStyle>
    <p:body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Arial"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Arial"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Arial"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userDrawn="1">
          <p15:clr>
            <a:srgbClr val="F26B43"/>
          </p15:clr>
        </p15:guide>
        <p15:guide id="8" pos="7469" userDrawn="1">
          <p15:clr>
            <a:srgbClr val="F26B43"/>
          </p15:clr>
        </p15:guide>
        <p15:guide id="9" orient="horz" pos="4156" userDrawn="1">
          <p15:clr>
            <a:srgbClr val="F26B43"/>
          </p15:clr>
        </p15:guide>
        <p15:guide id="10" orient="horz" pos="210" userDrawn="1">
          <p15:clr>
            <a:srgbClr val="F26B43"/>
          </p15:clr>
        </p15:guide>
        <p15:guide id="11" pos="6811" userDrawn="1">
          <p15:clr>
            <a:srgbClr val="F26B43"/>
          </p15:clr>
        </p15:guide>
        <p15:guide id="12" orient="horz" pos="1185" userDrawn="1">
          <p15:clr>
            <a:srgbClr val="F26B43"/>
          </p15:clr>
        </p15:guide>
        <p15:guide id="13" pos="7310" userDrawn="1">
          <p15:clr>
            <a:srgbClr val="F26B43"/>
          </p15:clr>
        </p15:guide>
        <p15:guide id="14" orient="horz" pos="3816" userDrawn="1">
          <p15:clr>
            <a:srgbClr val="F26B43"/>
          </p15:clr>
        </p15:guide>
        <p15:guide id="1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workspace.refinitiv.com/we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60859-A612-F347-8256-2BE54C72B5B2}"/>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2207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9DD0B3B4-BC0F-B847-86FD-36DF9F9B402A}"/>
              </a:ext>
            </a:extLst>
          </p:cNvPr>
          <p:cNvSpPr txBox="1">
            <a:spLocks/>
          </p:cNvSpPr>
          <p:nvPr/>
        </p:nvSpPr>
        <p:spPr>
          <a:xfrm>
            <a:off x="334963" y="1809270"/>
            <a:ext cx="4781862" cy="167717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tx1"/>
                </a:solidFill>
                <a:latin typeface="Arial Regular" charset="0"/>
                <a:ea typeface="Arial Regular" charset="0"/>
                <a:cs typeface="Arial Regular" charset="0"/>
              </a:defRPr>
            </a:lvl1pPr>
          </a:lstStyle>
          <a:p>
            <a:r>
              <a:rPr lang="en-US" sz="4400" dirty="0">
                <a:solidFill>
                  <a:schemeClr val="tx2"/>
                </a:solidFill>
              </a:rPr>
              <a:t>THE JOURNEY BEGINS TODAY</a:t>
            </a:r>
          </a:p>
        </p:txBody>
      </p:sp>
    </p:spTree>
    <p:extLst>
      <p:ext uri="{BB962C8B-B14F-4D97-AF65-F5344CB8AC3E}">
        <p14:creationId xmlns:p14="http://schemas.microsoft.com/office/powerpoint/2010/main" val="423592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09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B4F9CA-D462-D14A-BA8E-E394FED826C3}"/>
              </a:ext>
            </a:extLst>
          </p:cNvPr>
          <p:cNvSpPr>
            <a:spLocks noGrp="1"/>
          </p:cNvSpPr>
          <p:nvPr>
            <p:ph type="title"/>
          </p:nvPr>
        </p:nvSpPr>
        <p:spPr/>
        <p:txBody>
          <a:bodyPr/>
          <a:lstStyle/>
          <a:p>
            <a:r>
              <a:rPr lang="en-US" dirty="0"/>
              <a:t>Refinitiv Workspace: </a:t>
            </a:r>
            <a:br>
              <a:rPr lang="en-US" dirty="0"/>
            </a:br>
            <a:r>
              <a:rPr lang="en-US" dirty="0">
                <a:solidFill>
                  <a:schemeClr val="tx2"/>
                </a:solidFill>
              </a:rPr>
              <a:t>Be a step ahead of your peers</a:t>
            </a:r>
          </a:p>
        </p:txBody>
      </p:sp>
      <p:sp>
        <p:nvSpPr>
          <p:cNvPr id="7" name="Rectangle 6">
            <a:extLst>
              <a:ext uri="{FF2B5EF4-FFF2-40B4-BE49-F238E27FC236}">
                <a16:creationId xmlns:a16="http://schemas.microsoft.com/office/drawing/2014/main" id="{8B76D7DE-C966-2543-82D8-76CEBA466AC7}"/>
              </a:ext>
            </a:extLst>
          </p:cNvPr>
          <p:cNvSpPr/>
          <p:nvPr/>
        </p:nvSpPr>
        <p:spPr>
          <a:xfrm>
            <a:off x="1172194" y="1935288"/>
            <a:ext cx="3995551" cy="12582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a:lstStyle/>
          <a:p>
            <a:endParaRPr lang="en-US"/>
          </a:p>
        </p:txBody>
      </p:sp>
      <p:sp>
        <p:nvSpPr>
          <p:cNvPr id="9" name="TextBox 8">
            <a:extLst>
              <a:ext uri="{FF2B5EF4-FFF2-40B4-BE49-F238E27FC236}">
                <a16:creationId xmlns:a16="http://schemas.microsoft.com/office/drawing/2014/main" id="{B6F418B8-FEBF-D74D-9E4F-120925B8752E}"/>
              </a:ext>
            </a:extLst>
          </p:cNvPr>
          <p:cNvSpPr txBox="1"/>
          <p:nvPr/>
        </p:nvSpPr>
        <p:spPr>
          <a:xfrm>
            <a:off x="1016379" y="4110565"/>
            <a:ext cx="4320000" cy="12582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0" rIns="0" bIns="0" numCol="1" spcCol="1270" anchor="t" anchorCtr="0">
            <a:noAutofit/>
          </a:bodyPr>
          <a:lstStyle/>
          <a:p>
            <a:pPr>
              <a:spcAft>
                <a:spcPts val="600"/>
              </a:spcAft>
              <a:defRPr/>
            </a:pPr>
            <a:r>
              <a:rPr lang="en-GB" sz="1600" b="1" dirty="0">
                <a:solidFill>
                  <a:schemeClr val="tx2"/>
                </a:solidFill>
                <a:latin typeface="Arial" charset="0"/>
              </a:rPr>
              <a:t>Intelligent and smarter</a:t>
            </a:r>
          </a:p>
          <a:p>
            <a:pPr marL="180000" lvl="2" indent="-180000" defTabSz="914400">
              <a:spcAft>
                <a:spcPts val="600"/>
              </a:spcAft>
              <a:buFont typeface="Arial" panose="020B0604020202020204" pitchFamily="34" charset="0"/>
              <a:buChar char="•"/>
              <a:defRPr/>
            </a:pPr>
            <a:r>
              <a:rPr lang="en-US" sz="1400" dirty="0">
                <a:solidFill>
                  <a:schemeClr val="tx1"/>
                </a:solidFill>
                <a:latin typeface="Arial" charset="0"/>
              </a:rPr>
              <a:t>Adaptive framework for Banking, Wealth Advisory, Asset Management, and Trading</a:t>
            </a:r>
          </a:p>
          <a:p>
            <a:pPr marL="180000" lvl="2" indent="-180000" defTabSz="914400">
              <a:spcAft>
                <a:spcPts val="600"/>
              </a:spcAft>
              <a:buFont typeface="Arial" panose="020B0604020202020204" pitchFamily="34" charset="0"/>
              <a:buChar char="•"/>
              <a:defRPr/>
            </a:pPr>
            <a:r>
              <a:rPr lang="en-US" sz="1400" dirty="0">
                <a:solidFill>
                  <a:schemeClr val="tx1"/>
                </a:solidFill>
                <a:latin typeface="Arial" charset="0"/>
              </a:rPr>
              <a:t>Faster, smarter and more relevant results, with instant previews as you type</a:t>
            </a:r>
          </a:p>
          <a:p>
            <a:pPr marL="180000" lvl="2" indent="-180000" defTabSz="914400">
              <a:spcAft>
                <a:spcPts val="600"/>
              </a:spcAft>
              <a:buFont typeface="Arial" panose="020B0604020202020204" pitchFamily="34" charset="0"/>
              <a:buChar char="•"/>
              <a:defRPr/>
            </a:pPr>
            <a:r>
              <a:rPr lang="en-US" sz="1400" dirty="0">
                <a:solidFill>
                  <a:schemeClr val="tx1"/>
                </a:solidFill>
                <a:latin typeface="Arial" charset="0"/>
              </a:rPr>
              <a:t>More powerful structured and natural language search driven by machine learning </a:t>
            </a:r>
          </a:p>
        </p:txBody>
      </p:sp>
      <p:sp>
        <p:nvSpPr>
          <p:cNvPr id="12" name="TextBox 11">
            <a:extLst>
              <a:ext uri="{FF2B5EF4-FFF2-40B4-BE49-F238E27FC236}">
                <a16:creationId xmlns:a16="http://schemas.microsoft.com/office/drawing/2014/main" id="{13263AAF-30E6-8745-B7CE-964985F0922D}"/>
              </a:ext>
            </a:extLst>
          </p:cNvPr>
          <p:cNvSpPr txBox="1"/>
          <p:nvPr/>
        </p:nvSpPr>
        <p:spPr>
          <a:xfrm>
            <a:off x="6764758" y="4093071"/>
            <a:ext cx="4320000" cy="12582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0" rIns="0" bIns="0" numCol="1" spcCol="1270" anchor="t" anchorCtr="0">
            <a:noAutofit/>
          </a:bodyPr>
          <a:lstStyle/>
          <a:p>
            <a:pPr>
              <a:spcBef>
                <a:spcPct val="0"/>
              </a:spcBef>
              <a:spcAft>
                <a:spcPts val="600"/>
              </a:spcAft>
              <a:tabLst>
                <a:tab pos="3284538" algn="l"/>
              </a:tabLst>
              <a:defRPr/>
            </a:pPr>
            <a:r>
              <a:rPr lang="en-GB" sz="1600" b="1" dirty="0">
                <a:solidFill>
                  <a:schemeClr val="tx2"/>
                </a:solidFill>
                <a:latin typeface="Arial" charset="0"/>
              </a:rPr>
              <a:t>Tailored user experience</a:t>
            </a:r>
            <a:r>
              <a:rPr lang="en-CA" sz="1600" b="1" dirty="0">
                <a:solidFill>
                  <a:schemeClr val="tx2"/>
                </a:solidFill>
                <a:latin typeface="Arial" charset="0"/>
              </a:rPr>
              <a:t> </a:t>
            </a:r>
          </a:p>
          <a:p>
            <a:pPr marL="180000" lvl="2" indent="-180000" defTabSz="914400">
              <a:spcAft>
                <a:spcPts val="600"/>
              </a:spcAft>
              <a:buFont typeface="Arial" panose="020B0604020202020204" pitchFamily="34" charset="0"/>
              <a:buChar char="•"/>
              <a:defRPr/>
            </a:pPr>
            <a:r>
              <a:rPr lang="en-GB" sz="1400" dirty="0">
                <a:solidFill>
                  <a:schemeClr val="tx1"/>
                </a:solidFill>
                <a:latin typeface="Arial" charset="0"/>
              </a:rPr>
              <a:t>Familiar browser paradigm and navigation menus to access most relevant tools</a:t>
            </a:r>
          </a:p>
          <a:p>
            <a:pPr marL="180000" lvl="2" indent="-180000" defTabSz="914400">
              <a:spcAft>
                <a:spcPts val="600"/>
              </a:spcAft>
              <a:buFont typeface="Arial" panose="020B0604020202020204" pitchFamily="34" charset="0"/>
              <a:buChar char="•"/>
              <a:defRPr/>
            </a:pPr>
            <a:r>
              <a:rPr lang="en-GB" sz="1400" dirty="0">
                <a:solidFill>
                  <a:schemeClr val="tx1"/>
                </a:solidFill>
                <a:latin typeface="Arial" charset="0"/>
              </a:rPr>
              <a:t>Top apps revamped and improved for an improved overall user experience</a:t>
            </a:r>
          </a:p>
          <a:p>
            <a:pPr marL="180000" lvl="2" indent="-180000" defTabSz="914400">
              <a:spcAft>
                <a:spcPts val="600"/>
              </a:spcAft>
              <a:buFont typeface="Arial" panose="020B0604020202020204" pitchFamily="34" charset="0"/>
              <a:buChar char="•"/>
              <a:defRPr/>
            </a:pPr>
            <a:r>
              <a:rPr lang="en-GB" sz="1400" dirty="0">
                <a:solidFill>
                  <a:schemeClr val="tx1"/>
                </a:solidFill>
                <a:latin typeface="Arial" charset="0"/>
              </a:rPr>
              <a:t>Become certified and get a leg-up as you move into the workforce and benefit from a stronger curriculum that fosters applied learning. </a:t>
            </a:r>
          </a:p>
        </p:txBody>
      </p:sp>
      <p:sp>
        <p:nvSpPr>
          <p:cNvPr id="15" name="TextBox 14">
            <a:extLst>
              <a:ext uri="{FF2B5EF4-FFF2-40B4-BE49-F238E27FC236}">
                <a16:creationId xmlns:a16="http://schemas.microsoft.com/office/drawing/2014/main" id="{311089A5-539A-834A-9EB5-A9CB3EE0AEB3}"/>
              </a:ext>
            </a:extLst>
          </p:cNvPr>
          <p:cNvSpPr txBox="1"/>
          <p:nvPr/>
        </p:nvSpPr>
        <p:spPr>
          <a:xfrm>
            <a:off x="6764758" y="1890901"/>
            <a:ext cx="4320000" cy="12582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0" rIns="0" bIns="0" numCol="1" spcCol="1270" anchor="t" anchorCtr="0">
            <a:noAutofit/>
          </a:bodyPr>
          <a:lstStyle/>
          <a:p>
            <a:pPr>
              <a:spcAft>
                <a:spcPts val="600"/>
              </a:spcAft>
              <a:defRPr/>
            </a:pPr>
            <a:r>
              <a:rPr lang="en-GB" sz="1600" b="1" dirty="0">
                <a:solidFill>
                  <a:schemeClr val="tx2"/>
                </a:solidFill>
                <a:latin typeface="Arial" charset="0"/>
              </a:rPr>
              <a:t>Open platform for workflow</a:t>
            </a:r>
          </a:p>
          <a:p>
            <a:pPr marL="180000" lvl="2" indent="-180000" defTabSz="914400">
              <a:spcAft>
                <a:spcPts val="600"/>
              </a:spcAft>
              <a:buFont typeface="Arial" panose="020B0604020202020204" pitchFamily="34" charset="0"/>
              <a:buChar char="•"/>
              <a:defRPr/>
            </a:pPr>
            <a:r>
              <a:rPr lang="en-US" sz="1400" dirty="0">
                <a:solidFill>
                  <a:schemeClr val="tx1"/>
                </a:solidFill>
                <a:latin typeface="Arial" charset="0"/>
                <a:sym typeface="ProximaNova-Bold"/>
              </a:rPr>
              <a:t>Seamless, interoperable and collaborative data-powered workflows </a:t>
            </a:r>
          </a:p>
          <a:p>
            <a:pPr marL="180000" lvl="2" indent="-180000" defTabSz="914400">
              <a:spcAft>
                <a:spcPts val="600"/>
              </a:spcAft>
              <a:buFont typeface="Arial" panose="020B0604020202020204" pitchFamily="34" charset="0"/>
              <a:buChar char="•"/>
              <a:defRPr/>
            </a:pPr>
            <a:r>
              <a:rPr lang="en-US" sz="1400" dirty="0">
                <a:solidFill>
                  <a:schemeClr val="tx1"/>
                </a:solidFill>
                <a:latin typeface="Arial" charset="0"/>
                <a:sym typeface="ProximaNova-Bold"/>
              </a:rPr>
              <a:t>Sophisticated models offer unique insights beyond spreadsheets</a:t>
            </a:r>
          </a:p>
          <a:p>
            <a:pPr marL="180000" lvl="2" indent="-180000" defTabSz="914400">
              <a:spcAft>
                <a:spcPts val="600"/>
              </a:spcAft>
              <a:buFont typeface="Arial" panose="020B0604020202020204" pitchFamily="34" charset="0"/>
              <a:buChar char="•"/>
              <a:defRPr/>
            </a:pPr>
            <a:r>
              <a:rPr lang="en-US" sz="1400" dirty="0">
                <a:solidFill>
                  <a:schemeClr val="tx1"/>
                </a:solidFill>
                <a:latin typeface="Arial" charset="0"/>
                <a:sym typeface="ProximaNova-Bold"/>
              </a:rPr>
              <a:t>Data access across any in-house or third-party applications on your desktop</a:t>
            </a:r>
          </a:p>
        </p:txBody>
      </p:sp>
      <p:sp>
        <p:nvSpPr>
          <p:cNvPr id="18" name="TextBox 17">
            <a:extLst>
              <a:ext uri="{FF2B5EF4-FFF2-40B4-BE49-F238E27FC236}">
                <a16:creationId xmlns:a16="http://schemas.microsoft.com/office/drawing/2014/main" id="{4CA97A09-59D9-0941-897C-199F5E79D292}"/>
              </a:ext>
            </a:extLst>
          </p:cNvPr>
          <p:cNvSpPr txBox="1"/>
          <p:nvPr/>
        </p:nvSpPr>
        <p:spPr>
          <a:xfrm>
            <a:off x="1016378" y="1890901"/>
            <a:ext cx="4672200" cy="19516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0" rIns="0" bIns="0" numCol="1" spcCol="1270" anchor="t" anchorCtr="0">
            <a:noAutofit/>
          </a:bodyPr>
          <a:lstStyle/>
          <a:p>
            <a:pPr>
              <a:spcAft>
                <a:spcPts val="600"/>
              </a:spcAft>
            </a:pPr>
            <a:r>
              <a:rPr lang="en-US" sz="1600" b="1" dirty="0">
                <a:solidFill>
                  <a:schemeClr val="tx2"/>
                </a:solidFill>
                <a:latin typeface="Arial" charset="0"/>
              </a:rPr>
              <a:t>Technology and performance</a:t>
            </a:r>
          </a:p>
          <a:p>
            <a:pPr marL="180000" lvl="2" indent="-180000" defTabSz="914400">
              <a:spcAft>
                <a:spcPts val="600"/>
              </a:spcAft>
              <a:buFont typeface="Arial" panose="020B0604020202020204" pitchFamily="34" charset="0"/>
              <a:buChar char="•"/>
              <a:defRPr/>
            </a:pPr>
            <a:r>
              <a:rPr lang="en-GB" sz="1400" dirty="0">
                <a:solidFill>
                  <a:schemeClr val="tx1"/>
                </a:solidFill>
                <a:latin typeface="Arial" charset="0"/>
              </a:rPr>
              <a:t>Significantly lighter install that reduces deployment time and cost</a:t>
            </a:r>
          </a:p>
          <a:p>
            <a:pPr marL="180000" lvl="2" indent="-180000" defTabSz="914400">
              <a:spcAft>
                <a:spcPts val="600"/>
              </a:spcAft>
              <a:buFont typeface="Arial" panose="020B0604020202020204" pitchFamily="34" charset="0"/>
              <a:buChar char="•"/>
              <a:defRPr/>
            </a:pPr>
            <a:r>
              <a:rPr lang="en-GB" sz="1400" dirty="0">
                <a:solidFill>
                  <a:schemeClr val="tx1"/>
                </a:solidFill>
                <a:latin typeface="Arial" charset="0"/>
              </a:rPr>
              <a:t>Interface designed from latest web browser technology allowing seamless onsite and remote access</a:t>
            </a:r>
          </a:p>
          <a:p>
            <a:pPr marL="180000" lvl="2" indent="-180000" defTabSz="914400">
              <a:spcAft>
                <a:spcPts val="600"/>
              </a:spcAft>
              <a:buFont typeface="Arial" panose="020B0604020202020204" pitchFamily="34" charset="0"/>
              <a:buChar char="•"/>
              <a:defRPr/>
            </a:pPr>
            <a:r>
              <a:rPr lang="en-GB" sz="1400" dirty="0">
                <a:solidFill>
                  <a:schemeClr val="tx1"/>
                </a:solidFill>
                <a:latin typeface="Arial" charset="0"/>
              </a:rPr>
              <a:t>Universal access on Windows and Mac OS, mobile and Microsoft Office</a:t>
            </a:r>
          </a:p>
        </p:txBody>
      </p:sp>
      <p:sp>
        <p:nvSpPr>
          <p:cNvPr id="2" name="Footer Placeholder 1">
            <a:extLst>
              <a:ext uri="{FF2B5EF4-FFF2-40B4-BE49-F238E27FC236}">
                <a16:creationId xmlns:a16="http://schemas.microsoft.com/office/drawing/2014/main" id="{3C3CD951-B8F1-5C45-A314-224CDB4E04C6}"/>
              </a:ext>
            </a:extLst>
          </p:cNvPr>
          <p:cNvSpPr>
            <a:spLocks noGrp="1"/>
          </p:cNvSpPr>
          <p:nvPr>
            <p:ph type="ftr" sz="quarter" idx="10"/>
          </p:nvPr>
        </p:nvSpPr>
        <p:spPr/>
        <p:txBody>
          <a:bodyPr/>
          <a:lstStyle/>
          <a:p>
            <a:r>
              <a:rPr lang="en-US" dirty="0" err="1"/>
              <a:t>Refinitv</a:t>
            </a:r>
            <a:r>
              <a:rPr lang="en-US" dirty="0"/>
              <a:t> Workspace for Students</a:t>
            </a:r>
          </a:p>
        </p:txBody>
      </p:sp>
      <p:pic>
        <p:nvPicPr>
          <p:cNvPr id="27" name="Graphic 26">
            <a:extLst>
              <a:ext uri="{FF2B5EF4-FFF2-40B4-BE49-F238E27FC236}">
                <a16:creationId xmlns:a16="http://schemas.microsoft.com/office/drawing/2014/main" id="{15739D43-8DD3-3647-A9E2-43CA0F8858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4165" y="4063827"/>
            <a:ext cx="467409" cy="467409"/>
          </a:xfrm>
          <a:prstGeom prst="rect">
            <a:avLst/>
          </a:prstGeom>
        </p:spPr>
      </p:pic>
      <p:pic>
        <p:nvPicPr>
          <p:cNvPr id="13" name="Graphic 12">
            <a:extLst>
              <a:ext uri="{FF2B5EF4-FFF2-40B4-BE49-F238E27FC236}">
                <a16:creationId xmlns:a16="http://schemas.microsoft.com/office/drawing/2014/main" id="{F2599146-16DC-B94C-8B7E-8CD053174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911" y="1892476"/>
            <a:ext cx="431605" cy="431605"/>
          </a:xfrm>
          <a:prstGeom prst="rect">
            <a:avLst/>
          </a:prstGeom>
        </p:spPr>
      </p:pic>
      <p:pic>
        <p:nvPicPr>
          <p:cNvPr id="14" name="Graphic 13">
            <a:extLst>
              <a:ext uri="{FF2B5EF4-FFF2-40B4-BE49-F238E27FC236}">
                <a16:creationId xmlns:a16="http://schemas.microsoft.com/office/drawing/2014/main" id="{580754BD-8655-D84F-A516-FEDDFDD5E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503" y="3999499"/>
            <a:ext cx="534421" cy="534421"/>
          </a:xfrm>
          <a:prstGeom prst="rect">
            <a:avLst/>
          </a:prstGeom>
        </p:spPr>
      </p:pic>
      <p:pic>
        <p:nvPicPr>
          <p:cNvPr id="16" name="Graphic 15">
            <a:extLst>
              <a:ext uri="{FF2B5EF4-FFF2-40B4-BE49-F238E27FC236}">
                <a16:creationId xmlns:a16="http://schemas.microsoft.com/office/drawing/2014/main" id="{6692E587-2535-7E4B-AA73-4D3C944D4C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0659" y="1841068"/>
            <a:ext cx="534420" cy="534420"/>
          </a:xfrm>
          <a:prstGeom prst="rect">
            <a:avLst/>
          </a:prstGeom>
        </p:spPr>
      </p:pic>
    </p:spTree>
    <p:extLst>
      <p:ext uri="{BB962C8B-B14F-4D97-AF65-F5344CB8AC3E}">
        <p14:creationId xmlns:p14="http://schemas.microsoft.com/office/powerpoint/2010/main" val="66965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A6F9-F777-F94D-8F8C-9A9B341F1400}"/>
              </a:ext>
            </a:extLst>
          </p:cNvPr>
          <p:cNvSpPr>
            <a:spLocks noGrp="1"/>
          </p:cNvSpPr>
          <p:nvPr>
            <p:ph type="title"/>
          </p:nvPr>
        </p:nvSpPr>
        <p:spPr>
          <a:xfrm>
            <a:off x="334963" y="338399"/>
            <a:ext cx="9230277" cy="832855"/>
          </a:xfrm>
        </p:spPr>
        <p:txBody>
          <a:bodyPr/>
          <a:lstStyle/>
          <a:p>
            <a:r>
              <a:rPr lang="en-US" dirty="0"/>
              <a:t>What challenges are academic institutions facing today?</a:t>
            </a:r>
          </a:p>
        </p:txBody>
      </p:sp>
      <p:sp>
        <p:nvSpPr>
          <p:cNvPr id="3" name="Footer Placeholder 2">
            <a:extLst>
              <a:ext uri="{FF2B5EF4-FFF2-40B4-BE49-F238E27FC236}">
                <a16:creationId xmlns:a16="http://schemas.microsoft.com/office/drawing/2014/main" id="{E6D50A42-75A8-7247-B388-45C2F639CD51}"/>
              </a:ext>
            </a:extLst>
          </p:cNvPr>
          <p:cNvSpPr>
            <a:spLocks noGrp="1"/>
          </p:cNvSpPr>
          <p:nvPr>
            <p:ph type="ftr" sz="quarter" idx="10"/>
          </p:nvPr>
        </p:nvSpPr>
        <p:spPr/>
        <p:txBody>
          <a:bodyPr/>
          <a:lstStyle/>
          <a:p>
            <a:r>
              <a:rPr lang="en-US" dirty="0" err="1"/>
              <a:t>Refinitv</a:t>
            </a:r>
            <a:r>
              <a:rPr lang="en-US" dirty="0"/>
              <a:t> Workspace for Students</a:t>
            </a:r>
          </a:p>
        </p:txBody>
      </p:sp>
      <p:cxnSp>
        <p:nvCxnSpPr>
          <p:cNvPr id="6" name="Straight Connector 5">
            <a:extLst>
              <a:ext uri="{FF2B5EF4-FFF2-40B4-BE49-F238E27FC236}">
                <a16:creationId xmlns:a16="http://schemas.microsoft.com/office/drawing/2014/main" id="{DE4665C5-40C8-F54C-B981-DB4E588AF81F}"/>
              </a:ext>
            </a:extLst>
          </p:cNvPr>
          <p:cNvCxnSpPr>
            <a:cxnSpLocks/>
          </p:cNvCxnSpPr>
          <p:nvPr/>
        </p:nvCxnSpPr>
        <p:spPr>
          <a:xfrm>
            <a:off x="334963" y="2384299"/>
            <a:ext cx="11233403" cy="0"/>
          </a:xfrm>
          <a:prstGeom prst="line">
            <a:avLst/>
          </a:prstGeom>
          <a:noFill/>
          <a:ln w="12700" cap="flat" cmpd="sng" algn="ctr">
            <a:solidFill>
              <a:schemeClr val="tx1"/>
            </a:solidFill>
            <a:prstDash val="solid"/>
            <a:miter lim="800000"/>
            <a:headEnd type="triangle"/>
            <a:tailEnd type="triangle" w="lg" len="lg"/>
          </a:ln>
          <a:effectLst/>
        </p:spPr>
      </p:cxnSp>
      <p:sp>
        <p:nvSpPr>
          <p:cNvPr id="8" name="Rectangle 7">
            <a:extLst>
              <a:ext uri="{FF2B5EF4-FFF2-40B4-BE49-F238E27FC236}">
                <a16:creationId xmlns:a16="http://schemas.microsoft.com/office/drawing/2014/main" id="{7BF44AA9-E378-D744-B255-AC4AC43CE14E}"/>
              </a:ext>
            </a:extLst>
          </p:cNvPr>
          <p:cNvSpPr/>
          <p:nvPr/>
        </p:nvSpPr>
        <p:spPr>
          <a:xfrm>
            <a:off x="334963" y="1884275"/>
            <a:ext cx="1926840" cy="988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Virtual Learning</a:t>
            </a:r>
          </a:p>
        </p:txBody>
      </p:sp>
      <p:sp>
        <p:nvSpPr>
          <p:cNvPr id="10" name="TextBox 5">
            <a:extLst>
              <a:ext uri="{FF2B5EF4-FFF2-40B4-BE49-F238E27FC236}">
                <a16:creationId xmlns:a16="http://schemas.microsoft.com/office/drawing/2014/main" id="{B7EA9815-52EF-6E46-911B-F9CBC919D21D}"/>
              </a:ext>
            </a:extLst>
          </p:cNvPr>
          <p:cNvSpPr txBox="1">
            <a:spLocks/>
          </p:cNvSpPr>
          <p:nvPr>
            <p:custDataLst>
              <p:tags r:id="rId1"/>
            </p:custDataLst>
          </p:nvPr>
        </p:nvSpPr>
        <p:spPr bwMode="gray">
          <a:xfrm>
            <a:off x="352819" y="3127614"/>
            <a:ext cx="1926840" cy="1938992"/>
          </a:xfrm>
          <a:prstGeom prst="rect">
            <a:avLst/>
          </a:prstGeom>
          <a:noFill/>
        </p:spPr>
        <p:txBody>
          <a:bodyPr wrap="square" lIns="0" tIns="0" rIns="0" bIns="0" numCol="1" spcCol="219712" rtlCol="0">
            <a:spAutoFit/>
          </a:bodyPr>
          <a:lstStyle>
            <a:defPPr>
              <a:defRPr lang="en-US"/>
            </a:defPPr>
            <a:lvl1pPr marL="80963" indent="-80963" defTabSz="914400">
              <a:lnSpc>
                <a:spcPts val="1500"/>
              </a:lnSpc>
              <a:spcBef>
                <a:spcPts val="400"/>
              </a:spcBef>
              <a:spcAft>
                <a:spcPts val="400"/>
              </a:spcAft>
              <a:buFont typeface="Arial"/>
              <a:buChar char="•"/>
              <a:defRPr sz="1200">
                <a:solidFill>
                  <a:srgbClr val="666666"/>
                </a:solidFill>
                <a:cs typeface="Arial"/>
              </a:defRPr>
            </a:lvl1pPr>
          </a:lstStyle>
          <a:p>
            <a:pPr marL="139497" indent="-139497">
              <a:lnSpc>
                <a:spcPct val="100000"/>
              </a:lnSpc>
              <a:spcBef>
                <a:spcPts val="0"/>
              </a:spcBef>
              <a:spcAft>
                <a:spcPts val="611"/>
              </a:spcAft>
              <a:buClr>
                <a:schemeClr val="tx1"/>
              </a:buClr>
            </a:pPr>
            <a:r>
              <a:rPr lang="en-GB" sz="1100" dirty="0">
                <a:solidFill>
                  <a:schemeClr val="tx1"/>
                </a:solidFill>
              </a:rPr>
              <a:t>Managing virtual learning effectively with minimal disruption during the COVID-19 pandemic has become a rapidly expanding challenge for institutions.</a:t>
            </a:r>
          </a:p>
          <a:p>
            <a:pPr marL="139497" indent="-139497">
              <a:lnSpc>
                <a:spcPct val="100000"/>
              </a:lnSpc>
              <a:spcBef>
                <a:spcPts val="0"/>
              </a:spcBef>
              <a:spcAft>
                <a:spcPts val="611"/>
              </a:spcAft>
              <a:buClr>
                <a:schemeClr val="tx1"/>
              </a:buClr>
            </a:pPr>
            <a:r>
              <a:rPr lang="en-GB" sz="1100" dirty="0">
                <a:solidFill>
                  <a:schemeClr val="tx1"/>
                </a:solidFill>
              </a:rPr>
              <a:t>Ensuring both educators and students have access to financial intelligence is essential even if they are away from campus. </a:t>
            </a:r>
          </a:p>
        </p:txBody>
      </p:sp>
      <p:sp>
        <p:nvSpPr>
          <p:cNvPr id="12" name="Rectangle 11">
            <a:extLst>
              <a:ext uri="{FF2B5EF4-FFF2-40B4-BE49-F238E27FC236}">
                <a16:creationId xmlns:a16="http://schemas.microsoft.com/office/drawing/2014/main" id="{1724D9DD-BCB9-5948-83AC-83F905E1FFB3}"/>
              </a:ext>
            </a:extLst>
          </p:cNvPr>
          <p:cNvSpPr/>
          <p:nvPr/>
        </p:nvSpPr>
        <p:spPr>
          <a:xfrm>
            <a:off x="6565125" y="1884275"/>
            <a:ext cx="1926840" cy="988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all" dirty="0">
                <a:solidFill>
                  <a:schemeClr val="bg1"/>
                </a:solidFill>
              </a:rPr>
              <a:t>SECURITY </a:t>
            </a:r>
            <a:endParaRPr lang="en-GB" sz="1400" cap="all" dirty="0">
              <a:solidFill>
                <a:schemeClr val="bg1"/>
              </a:solidFill>
            </a:endParaRPr>
          </a:p>
        </p:txBody>
      </p:sp>
      <p:sp>
        <p:nvSpPr>
          <p:cNvPr id="14" name="TextBox 5">
            <a:extLst>
              <a:ext uri="{FF2B5EF4-FFF2-40B4-BE49-F238E27FC236}">
                <a16:creationId xmlns:a16="http://schemas.microsoft.com/office/drawing/2014/main" id="{4CE2C91D-F159-E542-8FAB-E261D2D5F69F}"/>
              </a:ext>
            </a:extLst>
          </p:cNvPr>
          <p:cNvSpPr txBox="1">
            <a:spLocks/>
          </p:cNvSpPr>
          <p:nvPr>
            <p:custDataLst>
              <p:tags r:id="rId2"/>
            </p:custDataLst>
          </p:nvPr>
        </p:nvSpPr>
        <p:spPr bwMode="gray">
          <a:xfrm>
            <a:off x="6565125" y="3176454"/>
            <a:ext cx="1926840" cy="1795363"/>
          </a:xfrm>
          <a:prstGeom prst="rect">
            <a:avLst/>
          </a:prstGeom>
          <a:noFill/>
        </p:spPr>
        <p:txBody>
          <a:bodyPr wrap="square" lIns="0" tIns="0" rIns="0" bIns="0" numCol="1" spcCol="219712" rtlCol="0">
            <a:spAutoFit/>
          </a:bodyPr>
          <a:lstStyle>
            <a:defPPr>
              <a:defRPr lang="en-US"/>
            </a:defPPr>
            <a:lvl1pPr marL="80963" indent="-80963" defTabSz="914400">
              <a:lnSpc>
                <a:spcPts val="1500"/>
              </a:lnSpc>
              <a:spcBef>
                <a:spcPts val="400"/>
              </a:spcBef>
              <a:spcAft>
                <a:spcPts val="400"/>
              </a:spcAft>
              <a:buFont typeface="Arial"/>
              <a:buChar char="•"/>
              <a:defRPr sz="1200">
                <a:solidFill>
                  <a:srgbClr val="666666"/>
                </a:solidFill>
                <a:cs typeface="Arial"/>
              </a:defRPr>
            </a:lvl1pPr>
          </a:lstStyle>
          <a:p>
            <a:pPr marL="139497" indent="-139497">
              <a:lnSpc>
                <a:spcPct val="100000"/>
              </a:lnSpc>
              <a:spcBef>
                <a:spcPts val="816"/>
              </a:spcBef>
              <a:spcAft>
                <a:spcPts val="0"/>
              </a:spcAft>
              <a:buClr>
                <a:schemeClr val="tx1"/>
              </a:buClr>
              <a:buSzPct val="110000"/>
            </a:pPr>
            <a:r>
              <a:rPr lang="en-GB" sz="1100" dirty="0">
                <a:solidFill>
                  <a:schemeClr val="tx1"/>
                </a:solidFill>
              </a:rPr>
              <a:t>Making sure that students who have graduated from or left the university are not able to access databases. </a:t>
            </a:r>
          </a:p>
          <a:p>
            <a:pPr marL="139497" indent="-139497">
              <a:lnSpc>
                <a:spcPct val="100000"/>
              </a:lnSpc>
              <a:spcBef>
                <a:spcPts val="816"/>
              </a:spcBef>
              <a:spcAft>
                <a:spcPts val="0"/>
              </a:spcAft>
              <a:buClr>
                <a:schemeClr val="tx1"/>
              </a:buClr>
              <a:buSzPct val="110000"/>
            </a:pPr>
            <a:r>
              <a:rPr lang="en-GB" sz="1100" dirty="0">
                <a:solidFill>
                  <a:schemeClr val="tx1"/>
                </a:solidFill>
              </a:rPr>
              <a:t>It is challenging to deactivate licenses immediately after a student leaves the university due to limited resources for license management.</a:t>
            </a:r>
          </a:p>
        </p:txBody>
      </p:sp>
      <p:sp>
        <p:nvSpPr>
          <p:cNvPr id="16" name="Rectangle 15">
            <a:extLst>
              <a:ext uri="{FF2B5EF4-FFF2-40B4-BE49-F238E27FC236}">
                <a16:creationId xmlns:a16="http://schemas.microsoft.com/office/drawing/2014/main" id="{AA86668C-8F17-B746-B3AE-0CC453AC9382}"/>
              </a:ext>
            </a:extLst>
          </p:cNvPr>
          <p:cNvSpPr/>
          <p:nvPr/>
        </p:nvSpPr>
        <p:spPr>
          <a:xfrm>
            <a:off x="9671277" y="1884275"/>
            <a:ext cx="1926840" cy="988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License Management</a:t>
            </a:r>
          </a:p>
        </p:txBody>
      </p:sp>
      <p:sp>
        <p:nvSpPr>
          <p:cNvPr id="18" name="TextBox 5">
            <a:extLst>
              <a:ext uri="{FF2B5EF4-FFF2-40B4-BE49-F238E27FC236}">
                <a16:creationId xmlns:a16="http://schemas.microsoft.com/office/drawing/2014/main" id="{60588643-225C-4D41-8136-D001F2B198FD}"/>
              </a:ext>
            </a:extLst>
          </p:cNvPr>
          <p:cNvSpPr txBox="1">
            <a:spLocks/>
          </p:cNvSpPr>
          <p:nvPr>
            <p:custDataLst>
              <p:tags r:id="rId3"/>
            </p:custDataLst>
          </p:nvPr>
        </p:nvSpPr>
        <p:spPr bwMode="gray">
          <a:xfrm>
            <a:off x="9671277" y="3176454"/>
            <a:ext cx="1906470" cy="1431161"/>
          </a:xfrm>
          <a:prstGeom prst="rect">
            <a:avLst/>
          </a:prstGeom>
          <a:noFill/>
        </p:spPr>
        <p:txBody>
          <a:bodyPr wrap="square" lIns="0" tIns="0" rIns="0" bIns="0" numCol="1" spcCol="219712" rtlCol="0">
            <a:spAutoFit/>
          </a:bodyPr>
          <a:lstStyle>
            <a:defPPr>
              <a:defRPr lang="en-US"/>
            </a:defPPr>
            <a:lvl1pPr marL="80963" indent="-80963" defTabSz="914400">
              <a:lnSpc>
                <a:spcPts val="1500"/>
              </a:lnSpc>
              <a:spcBef>
                <a:spcPts val="400"/>
              </a:spcBef>
              <a:spcAft>
                <a:spcPts val="400"/>
              </a:spcAft>
              <a:buFont typeface="Arial"/>
              <a:buChar char="•"/>
              <a:defRPr sz="1200">
                <a:solidFill>
                  <a:srgbClr val="666666"/>
                </a:solidFill>
                <a:cs typeface="Arial"/>
              </a:defRPr>
            </a:lvl1pPr>
          </a:lstStyle>
          <a:p>
            <a:pPr marL="139497" lvl="2" indent="-139497" defTabSz="1038855">
              <a:spcAft>
                <a:spcPts val="611"/>
              </a:spcAft>
              <a:buClr>
                <a:schemeClr val="tx1"/>
              </a:buClr>
              <a:buFont typeface="Arial"/>
              <a:buChar char="•"/>
            </a:pPr>
            <a:r>
              <a:rPr lang="en-GB" sz="1100" dirty="0"/>
              <a:t>Academic institutions have limited resources to manage license management effectively. </a:t>
            </a:r>
          </a:p>
          <a:p>
            <a:pPr marL="139497" lvl="2" indent="-139497" defTabSz="1038855">
              <a:spcAft>
                <a:spcPts val="611"/>
              </a:spcAft>
              <a:buClr>
                <a:schemeClr val="tx1"/>
              </a:buClr>
              <a:buFont typeface="Arial"/>
              <a:buChar char="•"/>
            </a:pPr>
            <a:r>
              <a:rPr lang="en-GB" sz="1100" dirty="0"/>
              <a:t>Individual license models means licenses need to be assigned and unassigned as students join and leave. </a:t>
            </a:r>
          </a:p>
        </p:txBody>
      </p:sp>
      <p:sp>
        <p:nvSpPr>
          <p:cNvPr id="20" name="Rectangle 19">
            <a:extLst>
              <a:ext uri="{FF2B5EF4-FFF2-40B4-BE49-F238E27FC236}">
                <a16:creationId xmlns:a16="http://schemas.microsoft.com/office/drawing/2014/main" id="{A37C8E8A-AB1A-5142-A3BC-591B8AF43E71}"/>
              </a:ext>
            </a:extLst>
          </p:cNvPr>
          <p:cNvSpPr/>
          <p:nvPr/>
        </p:nvSpPr>
        <p:spPr>
          <a:xfrm>
            <a:off x="3458972" y="1890039"/>
            <a:ext cx="1926840" cy="988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all" dirty="0">
                <a:solidFill>
                  <a:schemeClr val="bg1"/>
                </a:solidFill>
              </a:rPr>
              <a:t>Productivity </a:t>
            </a:r>
            <a:br>
              <a:rPr lang="en-US" sz="1400" b="1" cap="all" dirty="0">
                <a:solidFill>
                  <a:schemeClr val="bg1"/>
                </a:solidFill>
              </a:rPr>
            </a:br>
            <a:r>
              <a:rPr lang="en-US" sz="1400" b="1" cap="all" dirty="0">
                <a:solidFill>
                  <a:schemeClr val="bg1"/>
                </a:solidFill>
              </a:rPr>
              <a:t>AND EFFICIENCY</a:t>
            </a:r>
          </a:p>
        </p:txBody>
      </p:sp>
      <p:sp>
        <p:nvSpPr>
          <p:cNvPr id="22" name="TextBox 5">
            <a:extLst>
              <a:ext uri="{FF2B5EF4-FFF2-40B4-BE49-F238E27FC236}">
                <a16:creationId xmlns:a16="http://schemas.microsoft.com/office/drawing/2014/main" id="{CDAE4FA3-EEB2-FB47-A0DB-0DBB327FA886}"/>
              </a:ext>
            </a:extLst>
          </p:cNvPr>
          <p:cNvSpPr txBox="1">
            <a:spLocks/>
          </p:cNvSpPr>
          <p:nvPr>
            <p:custDataLst>
              <p:tags r:id="rId4"/>
            </p:custDataLst>
          </p:nvPr>
        </p:nvSpPr>
        <p:spPr bwMode="gray">
          <a:xfrm>
            <a:off x="3458972" y="3124178"/>
            <a:ext cx="1926840" cy="1964640"/>
          </a:xfrm>
          <a:prstGeom prst="rect">
            <a:avLst/>
          </a:prstGeom>
          <a:noFill/>
        </p:spPr>
        <p:txBody>
          <a:bodyPr wrap="square" lIns="0" tIns="0" rIns="0" bIns="0" numCol="1" spcCol="219712" rtlCol="0">
            <a:spAutoFit/>
          </a:bodyPr>
          <a:lstStyle>
            <a:defPPr>
              <a:defRPr lang="en-US"/>
            </a:defPPr>
            <a:lvl1pPr marL="80963" indent="-80963" defTabSz="914400">
              <a:lnSpc>
                <a:spcPts val="1500"/>
              </a:lnSpc>
              <a:spcBef>
                <a:spcPts val="400"/>
              </a:spcBef>
              <a:spcAft>
                <a:spcPts val="400"/>
              </a:spcAft>
              <a:buFont typeface="Arial"/>
              <a:buChar char="•"/>
              <a:defRPr sz="1200">
                <a:solidFill>
                  <a:srgbClr val="666666"/>
                </a:solidFill>
                <a:cs typeface="Arial"/>
              </a:defRPr>
            </a:lvl1pPr>
          </a:lstStyle>
          <a:p>
            <a:pPr marL="139497" indent="-139497">
              <a:lnSpc>
                <a:spcPct val="100000"/>
              </a:lnSpc>
              <a:spcBef>
                <a:spcPts val="816"/>
              </a:spcBef>
              <a:spcAft>
                <a:spcPts val="0"/>
              </a:spcAft>
              <a:buClr>
                <a:schemeClr val="tx1"/>
              </a:buClr>
              <a:buSzPct val="110000"/>
            </a:pPr>
            <a:r>
              <a:rPr lang="en-GB" sz="1100" dirty="0">
                <a:solidFill>
                  <a:schemeClr val="tx1"/>
                </a:solidFill>
              </a:rPr>
              <a:t>Academic institutions need to provide students best-in-class solutions to boost results, giving them a head start as they transition into the workforce. </a:t>
            </a:r>
          </a:p>
          <a:p>
            <a:pPr marL="139497" indent="-139497">
              <a:lnSpc>
                <a:spcPct val="100000"/>
              </a:lnSpc>
              <a:spcBef>
                <a:spcPts val="816"/>
              </a:spcBef>
              <a:spcAft>
                <a:spcPts val="0"/>
              </a:spcAft>
              <a:buClr>
                <a:schemeClr val="tx1"/>
              </a:buClr>
              <a:buSzPct val="110000"/>
            </a:pPr>
            <a:r>
              <a:rPr lang="en-GB" sz="1100" dirty="0">
                <a:solidFill>
                  <a:schemeClr val="tx1"/>
                </a:solidFill>
              </a:rPr>
              <a:t>The need to advance applied learning and have a user experience that boosts productivity with non-tailored solutions is difficult.</a:t>
            </a:r>
          </a:p>
        </p:txBody>
      </p:sp>
      <p:sp>
        <p:nvSpPr>
          <p:cNvPr id="28" name="Rectangle 27">
            <a:extLst>
              <a:ext uri="{FF2B5EF4-FFF2-40B4-BE49-F238E27FC236}">
                <a16:creationId xmlns:a16="http://schemas.microsoft.com/office/drawing/2014/main" id="{CCB74FD9-1AD4-CC46-A3F6-930DC4FDA700}"/>
              </a:ext>
            </a:extLst>
          </p:cNvPr>
          <p:cNvSpPr/>
          <p:nvPr/>
        </p:nvSpPr>
        <p:spPr>
          <a:xfrm>
            <a:off x="352819" y="5615315"/>
            <a:ext cx="7522818" cy="523220"/>
          </a:xfrm>
          <a:prstGeom prst="rect">
            <a:avLst/>
          </a:prstGeom>
        </p:spPr>
        <p:txBody>
          <a:bodyPr wrap="square">
            <a:spAutoFit/>
          </a:bodyPr>
          <a:lstStyle/>
          <a:p>
            <a:r>
              <a:rPr lang="en-GB" sz="1400" b="1" kern="0" dirty="0">
                <a:solidFill>
                  <a:schemeClr val="tx2"/>
                </a:solidFill>
                <a:ea typeface="Adobe Fangsong Std R" pitchFamily="18" charset="-128"/>
              </a:rPr>
              <a:t>REFINITIV WORKSPACE IS A POWERFUL AND INTELLIGENT LEARNING SOLUTION THAT MEETS THE NEEDS OF BOTH STUDENTS AND EDUCATORS  </a:t>
            </a:r>
          </a:p>
        </p:txBody>
      </p:sp>
      <p:sp>
        <p:nvSpPr>
          <p:cNvPr id="30" name="Oval 29">
            <a:extLst>
              <a:ext uri="{FF2B5EF4-FFF2-40B4-BE49-F238E27FC236}">
                <a16:creationId xmlns:a16="http://schemas.microsoft.com/office/drawing/2014/main" id="{4B3513E2-8CE0-CA4A-BA42-C5183538AB67}"/>
              </a:ext>
            </a:extLst>
          </p:cNvPr>
          <p:cNvSpPr/>
          <p:nvPr/>
        </p:nvSpPr>
        <p:spPr>
          <a:xfrm>
            <a:off x="2839585" y="2354569"/>
            <a:ext cx="59459" cy="59459"/>
          </a:xfrm>
          <a:prstGeom prst="ellips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CEBB9FD1-97D1-BC4F-9588-AC57F78C4A08}"/>
              </a:ext>
            </a:extLst>
          </p:cNvPr>
          <p:cNvSpPr/>
          <p:nvPr/>
        </p:nvSpPr>
        <p:spPr>
          <a:xfrm>
            <a:off x="5945738" y="2354569"/>
            <a:ext cx="59459" cy="59459"/>
          </a:xfrm>
          <a:prstGeom prst="ellips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D817EE4E-BBE1-8E4B-93B0-38B799B64876}"/>
              </a:ext>
            </a:extLst>
          </p:cNvPr>
          <p:cNvSpPr/>
          <p:nvPr/>
        </p:nvSpPr>
        <p:spPr>
          <a:xfrm>
            <a:off x="9052598" y="2354569"/>
            <a:ext cx="59459" cy="59459"/>
          </a:xfrm>
          <a:prstGeom prst="ellips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226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8093-8A5F-B94A-B49A-9B8EEB7A1FCF}"/>
              </a:ext>
            </a:extLst>
          </p:cNvPr>
          <p:cNvSpPr>
            <a:spLocks noGrp="1"/>
          </p:cNvSpPr>
          <p:nvPr>
            <p:ph type="ctrTitle"/>
          </p:nvPr>
        </p:nvSpPr>
        <p:spPr>
          <a:xfrm>
            <a:off x="349730" y="1881188"/>
            <a:ext cx="5488939" cy="1918819"/>
          </a:xfrm>
        </p:spPr>
        <p:txBody>
          <a:bodyPr/>
          <a:lstStyle/>
          <a:p>
            <a:r>
              <a:rPr lang="en-US" dirty="0"/>
              <a:t>UNRIVALLED CONTENT AND MARKET DATA </a:t>
            </a:r>
          </a:p>
        </p:txBody>
      </p:sp>
    </p:spTree>
    <p:extLst>
      <p:ext uri="{BB962C8B-B14F-4D97-AF65-F5344CB8AC3E}">
        <p14:creationId xmlns:p14="http://schemas.microsoft.com/office/powerpoint/2010/main" val="109146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DDC8A-8649-004F-A1B4-2AD78D3C4E67}"/>
              </a:ext>
            </a:extLst>
          </p:cNvPr>
          <p:cNvSpPr>
            <a:spLocks noGrp="1"/>
          </p:cNvSpPr>
          <p:nvPr>
            <p:ph type="title"/>
          </p:nvPr>
        </p:nvSpPr>
        <p:spPr/>
        <p:txBody>
          <a:bodyPr/>
          <a:lstStyle/>
          <a:p>
            <a:r>
              <a:rPr lang="en-US" dirty="0"/>
              <a:t>Access the broadest and deepest coverage</a:t>
            </a:r>
          </a:p>
        </p:txBody>
      </p:sp>
      <p:graphicFrame>
        <p:nvGraphicFramePr>
          <p:cNvPr id="29" name="Table 29">
            <a:extLst>
              <a:ext uri="{FF2B5EF4-FFF2-40B4-BE49-F238E27FC236}">
                <a16:creationId xmlns:a16="http://schemas.microsoft.com/office/drawing/2014/main" id="{D3947A26-8E62-1A45-813A-D465B564A45B}"/>
              </a:ext>
            </a:extLst>
          </p:cNvPr>
          <p:cNvGraphicFramePr>
            <a:graphicFrameLocks noGrp="1"/>
          </p:cNvGraphicFramePr>
          <p:nvPr>
            <p:extLst>
              <p:ext uri="{D42A27DB-BD31-4B8C-83A1-F6EECF244321}">
                <p14:modId xmlns:p14="http://schemas.microsoft.com/office/powerpoint/2010/main" val="3566982780"/>
              </p:ext>
            </p:extLst>
          </p:nvPr>
        </p:nvGraphicFramePr>
        <p:xfrm>
          <a:off x="334962" y="1309677"/>
          <a:ext cx="11522076" cy="1117192"/>
        </p:xfrm>
        <a:graphic>
          <a:graphicData uri="http://schemas.openxmlformats.org/drawingml/2006/table">
            <a:tbl>
              <a:tblPr firstRow="1" bandRow="1">
                <a:tableStyleId>{5C22544A-7EE6-4342-B048-85BDC9FD1C3A}</a:tableStyleId>
              </a:tblPr>
              <a:tblGrid>
                <a:gridCol w="1920346">
                  <a:extLst>
                    <a:ext uri="{9D8B030D-6E8A-4147-A177-3AD203B41FA5}">
                      <a16:colId xmlns:a16="http://schemas.microsoft.com/office/drawing/2014/main" val="1006715840"/>
                    </a:ext>
                  </a:extLst>
                </a:gridCol>
                <a:gridCol w="1920346">
                  <a:extLst>
                    <a:ext uri="{9D8B030D-6E8A-4147-A177-3AD203B41FA5}">
                      <a16:colId xmlns:a16="http://schemas.microsoft.com/office/drawing/2014/main" val="3667354673"/>
                    </a:ext>
                  </a:extLst>
                </a:gridCol>
                <a:gridCol w="1920346">
                  <a:extLst>
                    <a:ext uri="{9D8B030D-6E8A-4147-A177-3AD203B41FA5}">
                      <a16:colId xmlns:a16="http://schemas.microsoft.com/office/drawing/2014/main" val="1683985801"/>
                    </a:ext>
                  </a:extLst>
                </a:gridCol>
                <a:gridCol w="1920346">
                  <a:extLst>
                    <a:ext uri="{9D8B030D-6E8A-4147-A177-3AD203B41FA5}">
                      <a16:colId xmlns:a16="http://schemas.microsoft.com/office/drawing/2014/main" val="286949424"/>
                    </a:ext>
                  </a:extLst>
                </a:gridCol>
                <a:gridCol w="1920346">
                  <a:extLst>
                    <a:ext uri="{9D8B030D-6E8A-4147-A177-3AD203B41FA5}">
                      <a16:colId xmlns:a16="http://schemas.microsoft.com/office/drawing/2014/main" val="1713899485"/>
                    </a:ext>
                  </a:extLst>
                </a:gridCol>
                <a:gridCol w="1920346">
                  <a:extLst>
                    <a:ext uri="{9D8B030D-6E8A-4147-A177-3AD203B41FA5}">
                      <a16:colId xmlns:a16="http://schemas.microsoft.com/office/drawing/2014/main" val="3223370456"/>
                    </a:ext>
                  </a:extLst>
                </a:gridCol>
              </a:tblGrid>
              <a:tr h="370840">
                <a:tc gridSpan="6">
                  <a:txBody>
                    <a:bodyPr/>
                    <a:lstStyle/>
                    <a:p>
                      <a:r>
                        <a:rPr lang="en-US" sz="1400" dirty="0">
                          <a:solidFill>
                            <a:schemeClr val="tx2"/>
                          </a:solidFill>
                        </a:rPr>
                        <a:t>LEVERAGE APPLIED LEARNING USING REAL-WORLD DATA AND STATISTICS </a:t>
                      </a:r>
                    </a:p>
                  </a:txBody>
                  <a:tcPr marL="0">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31302892"/>
                  </a:ext>
                </a:extLst>
              </a:tr>
              <a:tr h="370840">
                <a:tc>
                  <a:txBody>
                    <a:bodyPr/>
                    <a:lstStyle/>
                    <a:p>
                      <a:pPr marL="0" marR="0" lvl="0" indent="0" algn="l" defTabSz="4572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chemeClr val="tx1"/>
                          </a:solidFill>
                          <a:effectLst/>
                          <a:uLnTx/>
                          <a:uFillTx/>
                          <a:latin typeface="+mn-lt"/>
                          <a:ea typeface="+mn-ea"/>
                          <a:cs typeface="Arial" pitchFamily="34"/>
                        </a:rPr>
                        <a:t>40 BILLION</a:t>
                      </a:r>
                    </a:p>
                    <a:p>
                      <a:pPr marL="0" marR="0" lvl="0" indent="0" algn="l" defTabSz="457200" rtl="0" eaLnBrk="1" fontAlgn="auto" latinLnBrk="0" hangingPunct="1">
                        <a:lnSpc>
                          <a:spcPct val="100000"/>
                        </a:lnSpc>
                        <a:spcBef>
                          <a:spcPts val="0"/>
                        </a:spcBef>
                        <a:spcAft>
                          <a:spcPts val="30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Daily market data updates</a:t>
                      </a:r>
                    </a:p>
                  </a:txBody>
                  <a:tcPr marL="144000" marR="144000" marT="108000" marB="10800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chemeClr val="tx1"/>
                          </a:solidFill>
                          <a:effectLst/>
                          <a:uLnTx/>
                          <a:uFillTx/>
                          <a:latin typeface="+mn-lt"/>
                          <a:ea typeface="+mn-ea"/>
                          <a:cs typeface="Arial" pitchFamily="34"/>
                        </a:rPr>
                        <a:t>92.5 MILLION </a:t>
                      </a:r>
                    </a:p>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Company financial data</a:t>
                      </a:r>
                    </a:p>
                  </a:txBody>
                  <a:tcPr marL="144000" marR="144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chemeClr val="tx1"/>
                          </a:solidFill>
                          <a:effectLst/>
                          <a:uLnTx/>
                          <a:uFillTx/>
                          <a:latin typeface="+mn-lt"/>
                          <a:ea typeface="+mn-ea"/>
                          <a:cs typeface="Arial" pitchFamily="34"/>
                        </a:rPr>
                        <a:t>51 MILLION </a:t>
                      </a:r>
                    </a:p>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Estimates and KPIs</a:t>
                      </a:r>
                    </a:p>
                  </a:txBody>
                  <a:tcPr marL="144000" marR="144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chemeClr val="tx1"/>
                          </a:solidFill>
                          <a:effectLst/>
                          <a:uLnTx/>
                          <a:uFillTx/>
                          <a:latin typeface="+mn-lt"/>
                          <a:ea typeface="+mn-ea"/>
                          <a:cs typeface="Arial" pitchFamily="34"/>
                        </a:rPr>
                        <a:t>52.8 MILLION </a:t>
                      </a:r>
                    </a:p>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Research pages per year from 1,300 firms</a:t>
                      </a:r>
                    </a:p>
                  </a:txBody>
                  <a:tcPr marL="144000" marR="144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chemeClr val="tx1"/>
                          </a:solidFill>
                          <a:effectLst/>
                          <a:uLnTx/>
                          <a:uFillTx/>
                          <a:latin typeface="+mn-lt"/>
                          <a:ea typeface="+mn-ea"/>
                          <a:cs typeface="Arial" pitchFamily="34"/>
                        </a:rPr>
                        <a:t>9.5 MILLION  </a:t>
                      </a:r>
                    </a:p>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Economic time </a:t>
                      </a:r>
                    </a:p>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series</a:t>
                      </a:r>
                    </a:p>
                  </a:txBody>
                  <a:tcPr marL="144000" marR="144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chemeClr val="tx1"/>
                          </a:solidFill>
                          <a:effectLst/>
                          <a:uLnTx/>
                          <a:uFillTx/>
                          <a:latin typeface="+mn-lt"/>
                          <a:ea typeface="+mn-ea"/>
                          <a:cs typeface="Arial" pitchFamily="34"/>
                        </a:rPr>
                        <a:t>1.3 MILLION</a:t>
                      </a:r>
                    </a:p>
                    <a:p>
                      <a:pPr marL="0" marR="0" lvl="0" indent="0" algn="l" defTabSz="457200" rtl="0" eaLnBrk="1" fontAlgn="auto" latinLnBrk="0" hangingPunct="1">
                        <a:lnSpc>
                          <a:spcPct val="100000"/>
                        </a:lnSpc>
                        <a:spcBef>
                          <a:spcPts val="0"/>
                        </a:spcBef>
                        <a:spcAft>
                          <a:spcPts val="300"/>
                        </a:spcAft>
                        <a:buClrTx/>
                        <a:buSzTx/>
                        <a:buFontTx/>
                        <a:buNone/>
                        <a:tabLst/>
                        <a:defRPr sz="1800" b="0" i="0" u="none" strike="noStrike" kern="0" cap="none" spc="0" baseline="0">
                          <a:solidFill>
                            <a:srgbClr val="000000"/>
                          </a:solidFill>
                          <a:uFillTx/>
                        </a:defRPr>
                      </a:pPr>
                      <a:r>
                        <a:rPr kumimoji="0" lang="en-US" sz="1100" b="1" i="0" u="none" strike="noStrike" kern="0" cap="none" spc="0" normalizeH="0" baseline="0" noProof="0" dirty="0">
                          <a:ln>
                            <a:noFill/>
                          </a:ln>
                          <a:solidFill>
                            <a:schemeClr val="tx1"/>
                          </a:solidFill>
                          <a:effectLst/>
                          <a:uLnTx/>
                          <a:uFillTx/>
                          <a:latin typeface="+mn-lt"/>
                          <a:ea typeface="+mn-ea"/>
                          <a:cs typeface="Arial" pitchFamily="34"/>
                        </a:rPr>
                        <a:t>Equity quotes from </a:t>
                      </a:r>
                      <a:br>
                        <a:rPr kumimoji="0" lang="en-US" sz="1100" b="1" i="0" u="none" strike="noStrike" kern="0" cap="none" spc="0" normalizeH="0" baseline="0" noProof="0" dirty="0">
                          <a:ln>
                            <a:noFill/>
                          </a:ln>
                          <a:solidFill>
                            <a:schemeClr val="tx1"/>
                          </a:solidFill>
                          <a:effectLst/>
                          <a:uLnTx/>
                          <a:uFillTx/>
                          <a:latin typeface="+mn-lt"/>
                          <a:ea typeface="+mn-ea"/>
                          <a:cs typeface="Arial" pitchFamily="34"/>
                        </a:rPr>
                      </a:br>
                      <a:r>
                        <a:rPr kumimoji="0" lang="en-US" sz="1100" b="1" i="0" u="none" strike="noStrike" kern="0" cap="none" spc="0" normalizeH="0" baseline="0" noProof="0" dirty="0">
                          <a:ln>
                            <a:noFill/>
                          </a:ln>
                          <a:solidFill>
                            <a:schemeClr val="tx1"/>
                          </a:solidFill>
                          <a:effectLst/>
                          <a:uLnTx/>
                          <a:uFillTx/>
                          <a:latin typeface="+mn-lt"/>
                          <a:ea typeface="+mn-ea"/>
                          <a:cs typeface="Arial" pitchFamily="34"/>
                        </a:rPr>
                        <a:t>325 exchanges</a:t>
                      </a:r>
                    </a:p>
                  </a:txBody>
                  <a:tcPr marL="144000" marR="144000" marT="108000" marB="108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0178758"/>
                  </a:ext>
                </a:extLst>
              </a:tr>
            </a:tbl>
          </a:graphicData>
        </a:graphic>
      </p:graphicFrame>
      <p:graphicFrame>
        <p:nvGraphicFramePr>
          <p:cNvPr id="30" name="Table 30">
            <a:extLst>
              <a:ext uri="{FF2B5EF4-FFF2-40B4-BE49-F238E27FC236}">
                <a16:creationId xmlns:a16="http://schemas.microsoft.com/office/drawing/2014/main" id="{A29730C0-E24D-9A4C-A3C2-B9CCB2E638E6}"/>
              </a:ext>
            </a:extLst>
          </p:cNvPr>
          <p:cNvGraphicFramePr>
            <a:graphicFrameLocks noGrp="1"/>
          </p:cNvGraphicFramePr>
          <p:nvPr>
            <p:extLst>
              <p:ext uri="{D42A27DB-BD31-4B8C-83A1-F6EECF244321}">
                <p14:modId xmlns:p14="http://schemas.microsoft.com/office/powerpoint/2010/main" val="362676467"/>
              </p:ext>
            </p:extLst>
          </p:nvPr>
        </p:nvGraphicFramePr>
        <p:xfrm>
          <a:off x="334961" y="2897790"/>
          <a:ext cx="11522076" cy="3025215"/>
        </p:xfrm>
        <a:graphic>
          <a:graphicData uri="http://schemas.openxmlformats.org/drawingml/2006/table">
            <a:tbl>
              <a:tblPr firstRow="1" bandRow="1">
                <a:tableStyleId>{5C22544A-7EE6-4342-B048-85BDC9FD1C3A}</a:tableStyleId>
              </a:tblPr>
              <a:tblGrid>
                <a:gridCol w="1824039">
                  <a:extLst>
                    <a:ext uri="{9D8B030D-6E8A-4147-A177-3AD203B41FA5}">
                      <a16:colId xmlns:a16="http://schemas.microsoft.com/office/drawing/2014/main" val="2190436249"/>
                    </a:ext>
                  </a:extLst>
                </a:gridCol>
                <a:gridCol w="861747">
                  <a:extLst>
                    <a:ext uri="{9D8B030D-6E8A-4147-A177-3AD203B41FA5}">
                      <a16:colId xmlns:a16="http://schemas.microsoft.com/office/drawing/2014/main" val="947846865"/>
                    </a:ext>
                  </a:extLst>
                </a:gridCol>
                <a:gridCol w="1187186">
                  <a:extLst>
                    <a:ext uri="{9D8B030D-6E8A-4147-A177-3AD203B41FA5}">
                      <a16:colId xmlns:a16="http://schemas.microsoft.com/office/drawing/2014/main" val="1638998460"/>
                    </a:ext>
                  </a:extLst>
                </a:gridCol>
                <a:gridCol w="1498600">
                  <a:extLst>
                    <a:ext uri="{9D8B030D-6E8A-4147-A177-3AD203B41FA5}">
                      <a16:colId xmlns:a16="http://schemas.microsoft.com/office/drawing/2014/main" val="3836238768"/>
                    </a:ext>
                  </a:extLst>
                </a:gridCol>
                <a:gridCol w="2133600">
                  <a:extLst>
                    <a:ext uri="{9D8B030D-6E8A-4147-A177-3AD203B41FA5}">
                      <a16:colId xmlns:a16="http://schemas.microsoft.com/office/drawing/2014/main" val="460552788"/>
                    </a:ext>
                  </a:extLst>
                </a:gridCol>
                <a:gridCol w="1854200">
                  <a:extLst>
                    <a:ext uri="{9D8B030D-6E8A-4147-A177-3AD203B41FA5}">
                      <a16:colId xmlns:a16="http://schemas.microsoft.com/office/drawing/2014/main" val="2086625013"/>
                    </a:ext>
                  </a:extLst>
                </a:gridCol>
                <a:gridCol w="2162704">
                  <a:extLst>
                    <a:ext uri="{9D8B030D-6E8A-4147-A177-3AD203B41FA5}">
                      <a16:colId xmlns:a16="http://schemas.microsoft.com/office/drawing/2014/main" val="152222314"/>
                    </a:ext>
                  </a:extLst>
                </a:gridCol>
              </a:tblGrid>
              <a:tr h="505810">
                <a:tc gridSpan="4">
                  <a:txBody>
                    <a:bodyPr/>
                    <a:lstStyle/>
                    <a:p>
                      <a:pPr marL="0" marR="0" lvl="0" indent="0" algn="l" defTabSz="457200" rtl="0" eaLnBrk="1" fontAlgn="base" latinLnBrk="0" hangingPunct="1">
                        <a:lnSpc>
                          <a:spcPts val="1200"/>
                        </a:lnSpc>
                        <a:spcBef>
                          <a:spcPct val="0"/>
                        </a:spcBef>
                        <a:spcAft>
                          <a:spcPct val="0"/>
                        </a:spcAft>
                        <a:buClr>
                          <a:srgbClr val="000000"/>
                        </a:buClr>
                        <a:buSzTx/>
                        <a:buFontTx/>
                        <a:buNone/>
                        <a:tabLst/>
                        <a:defRPr/>
                      </a:pPr>
                      <a:r>
                        <a:rPr kumimoji="0" lang="en-US" sz="1200" b="1" i="0" u="none" strike="noStrike" kern="1200" cap="none" spc="0" normalizeH="0" baseline="0" noProof="0" dirty="0">
                          <a:ln>
                            <a:noFill/>
                          </a:ln>
                          <a:solidFill>
                            <a:srgbClr val="001EFF"/>
                          </a:solidFill>
                          <a:effectLst/>
                          <a:uLnTx/>
                          <a:uFillTx/>
                          <a:latin typeface="Arial" charset="0"/>
                          <a:ea typeface="ＭＳ Ｐゴシック" charset="0"/>
                          <a:cs typeface="Arial" charset="0"/>
                        </a:rPr>
                        <a:t>Market data and pricing</a:t>
                      </a:r>
                      <a:endParaRPr kumimoji="0" lang="en-US" sz="1200" b="0" i="1" u="none" strike="noStrike" kern="1200" cap="none" spc="0" normalizeH="0" baseline="0" noProof="0" dirty="0">
                        <a:ln>
                          <a:noFill/>
                        </a:ln>
                        <a:solidFill>
                          <a:srgbClr val="001EFF"/>
                        </a:solidFill>
                        <a:effectLst/>
                        <a:uLnTx/>
                        <a:uFillTx/>
                        <a:latin typeface="Arial" charset="0"/>
                        <a:ea typeface="ＭＳ Ｐゴシック" charset="0"/>
                        <a:cs typeface="Arial" charset="0"/>
                      </a:endParaRPr>
                    </a:p>
                    <a:p>
                      <a:pPr marL="0" marR="0" lvl="0" indent="0" algn="l" defTabSz="457200" rtl="0" eaLnBrk="1" fontAlgn="base" latinLnBrk="0" hangingPunct="1">
                        <a:lnSpc>
                          <a:spcPts val="1200"/>
                        </a:lnSpc>
                        <a:spcBef>
                          <a:spcPct val="0"/>
                        </a:spcBef>
                        <a:spcAft>
                          <a:spcPts val="500"/>
                        </a:spcAft>
                        <a:buClr>
                          <a:srgbClr val="000000"/>
                        </a:buClr>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The widest available range of cross-asset data through low-latency, real-time and bulk-content delivery systems.</a:t>
                      </a:r>
                    </a:p>
                  </a:txBody>
                  <a:tcPr marL="144000" marT="72000" marB="72000">
                    <a:lnR w="1905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bg1">
                        <a:lumMod val="95000"/>
                      </a:schemeClr>
                    </a:solidFill>
                  </a:tcPr>
                </a:tc>
                <a:tc hMerge="1">
                  <a:txBody>
                    <a:bodyPr/>
                    <a:lstStyle/>
                    <a:p>
                      <a:endParaRPr lang="en-US" dirty="0"/>
                    </a:p>
                  </a:txBody>
                  <a:tcPr>
                    <a:solidFill>
                      <a:schemeClr val="bg1">
                        <a:lumMod val="95000"/>
                      </a:schemeClr>
                    </a:solidFill>
                  </a:tcPr>
                </a:tc>
                <a:tc hMerge="1">
                  <a:txBody>
                    <a:bodyPr/>
                    <a:lstStyle/>
                    <a:p>
                      <a:endParaRPr lang="en-US"/>
                    </a:p>
                  </a:txBody>
                  <a:tcPr/>
                </a:tc>
                <a:tc hMerge="1">
                  <a:txBody>
                    <a:bodyPr/>
                    <a:lstStyle/>
                    <a:p>
                      <a:endParaRPr lang="en-US" dirty="0"/>
                    </a:p>
                  </a:txBody>
                  <a:tcPr>
                    <a:solidFill>
                      <a:schemeClr val="bg1">
                        <a:lumMod val="95000"/>
                      </a:schemeClr>
                    </a:solidFill>
                  </a:tcPr>
                </a:tc>
                <a:tc grid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Tx/>
                        <a:buNone/>
                        <a:tabLst/>
                        <a:defRPr/>
                      </a:pPr>
                      <a:r>
                        <a:rPr kumimoji="0" lang="en-US" sz="1200" b="1" i="0" u="none" strike="noStrike" kern="1200" cap="none" spc="0" normalizeH="0" baseline="0" noProof="0" dirty="0">
                          <a:ln>
                            <a:noFill/>
                          </a:ln>
                          <a:solidFill>
                            <a:srgbClr val="001EFF"/>
                          </a:solidFill>
                          <a:effectLst/>
                          <a:uLnTx/>
                          <a:uFillTx/>
                          <a:latin typeface="Arial" charset="0"/>
                          <a:ea typeface="ＭＳ Ｐゴシック" charset="0"/>
                          <a:cs typeface="Arial" charset="0"/>
                        </a:rPr>
                        <a:t>Company data</a:t>
                      </a:r>
                    </a:p>
                    <a:p>
                      <a:pPr marL="0" marR="0" lvl="0" indent="0" algn="l" defTabSz="457200" rtl="0" eaLnBrk="1" fontAlgn="base" latinLnBrk="0" hangingPunct="1">
                        <a:lnSpc>
                          <a:spcPts val="1200"/>
                        </a:lnSpc>
                        <a:spcBef>
                          <a:spcPct val="0"/>
                        </a:spcBef>
                        <a:spcAft>
                          <a:spcPts val="500"/>
                        </a:spcAft>
                        <a:buClr>
                          <a:srgbClr val="000000"/>
                        </a:buClr>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Comprehensive and timely information to inform in-depth, bottom-up analyses. The leading provider of detailed company data.</a:t>
                      </a:r>
                    </a:p>
                  </a:txBody>
                  <a:tcPr marL="144000" marT="72000" marB="72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bg1">
                        <a:lumMod val="95000"/>
                      </a:schemeClr>
                    </a:solidFill>
                  </a:tcPr>
                </a:tc>
                <a:tc hMerge="1">
                  <a:txBody>
                    <a:bodyPr/>
                    <a:lstStyle/>
                    <a:p>
                      <a:endParaRPr lang="en-US" dirty="0"/>
                    </a:p>
                  </a:txBody>
                  <a:tcPr>
                    <a:solidFill>
                      <a:schemeClr val="bg1">
                        <a:lumMod val="95000"/>
                      </a:schemeClr>
                    </a:solidFill>
                  </a:tcPr>
                </a:tc>
                <a:tc row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Tx/>
                        <a:buNone/>
                        <a:tabLst/>
                        <a:defRPr/>
                      </a:pPr>
                      <a:r>
                        <a:rPr kumimoji="0" lang="en-US" sz="1200" b="1" i="0" u="none" strike="noStrike" kern="1200" cap="none" spc="0" normalizeH="0" baseline="0" noProof="0" dirty="0">
                          <a:ln>
                            <a:noFill/>
                          </a:ln>
                          <a:solidFill>
                            <a:srgbClr val="001EFF"/>
                          </a:solidFill>
                          <a:effectLst/>
                          <a:uLnTx/>
                          <a:uFillTx/>
                          <a:latin typeface="Arial" charset="0"/>
                          <a:ea typeface="ＭＳ Ｐゴシック" charset="0"/>
                          <a:cs typeface="Arial" charset="0"/>
                        </a:rPr>
                        <a:t>Reference data</a:t>
                      </a:r>
                    </a:p>
                    <a:p>
                      <a:pPr marL="0" marR="0" lvl="0" indent="0" algn="l" defTabSz="457200" rtl="0" eaLnBrk="1" fontAlgn="base" latinLnBrk="0" hangingPunct="1">
                        <a:lnSpc>
                          <a:spcPts val="1200"/>
                        </a:lnSpc>
                        <a:spcBef>
                          <a:spcPct val="0"/>
                        </a:spcBef>
                        <a:spcAft>
                          <a:spcPts val="500"/>
                        </a:spcAft>
                        <a:buClr>
                          <a:srgbClr val="000000"/>
                        </a:buClr>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to support security master and enterprise data management and asset set-up.</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Index constituents &amp; weightings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Industry classifications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Symbology</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Terms and conditions</a:t>
                      </a:r>
                    </a:p>
                  </a:txBody>
                  <a:tcPr marL="144000" marT="72000" marB="72000">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1479"/>
                  </a:ext>
                </a:extLst>
              </a:tr>
              <a:tr h="920610">
                <a:tc row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Indices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Benchmarks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Lipper Fund data</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Equities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Derivatives &amp; options</a:t>
                      </a:r>
                    </a:p>
                  </a:txBody>
                  <a:tcPr marL="144000" marT="72000" marB="72000">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Derivatives &amp; options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Exchange-traded funds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Evaluated pricing</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Fixed income</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Foreign exchange –</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FX and interest rate polls</a:t>
                      </a:r>
                    </a:p>
                  </a:txBody>
                  <a:tcPr marL="144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en-US"/>
                    </a:p>
                  </a:txBody>
                  <a:tcPr/>
                </a:tc>
                <a:tc row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Futures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Loan pricing</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Municipal bonds</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New issues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Real-time pricing</a:t>
                      </a:r>
                    </a:p>
                  </a:txBody>
                  <a:tcPr marL="144000" marT="72000" marB="7200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3">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Bond holdings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Business classifications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Credit (CDS)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Company news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Corporate actions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Debt new </a:t>
                      </a:r>
                      <a:r>
                        <a:rPr kumimoji="0" lang="en-US" altLang="en-US" sz="900" b="0" i="0" u="none" strike="noStrike" kern="1200" cap="none" spc="0" normalizeH="0" baseline="0" noProof="0" dirty="0">
                          <a:ln>
                            <a:noFill/>
                          </a:ln>
                          <a:solidFill>
                            <a:srgbClr val="000000"/>
                          </a:solidFill>
                          <a:effectLst/>
                          <a:uLnTx/>
                          <a:uFillTx/>
                          <a:latin typeface="+mn-lt"/>
                          <a:ea typeface="+mn-ea"/>
                          <a:cs typeface="+mn-cs"/>
                        </a:rPr>
                        <a:t>i</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ssues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Entity risk</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en-US" altLang="en-US" sz="900" b="0" i="0" u="none" strike="noStrike" kern="1200" cap="none" spc="0" normalizeH="0" baseline="0" noProof="0" dirty="0">
                          <a:ln>
                            <a:noFill/>
                          </a:ln>
                          <a:solidFill>
                            <a:srgbClr val="000000"/>
                          </a:solidFill>
                          <a:effectLst/>
                          <a:uLnTx/>
                          <a:uFillTx/>
                          <a:latin typeface="+mn-lt"/>
                          <a:ea typeface="+mn-ea"/>
                          <a:cs typeface="+mn-cs"/>
                        </a:rPr>
                        <a:t>c</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orporate structures)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ESG data</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(ranking and ratings)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Estimates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Equity new </a:t>
                      </a:r>
                      <a:r>
                        <a:rPr kumimoji="0" lang="en-US" altLang="en-US" sz="900" b="0" i="0" u="none" strike="noStrike" kern="1200" cap="none" spc="0" normalizeH="0" baseline="0" noProof="0" dirty="0">
                          <a:ln>
                            <a:noFill/>
                          </a:ln>
                          <a:solidFill>
                            <a:srgbClr val="000000"/>
                          </a:solidFill>
                          <a:effectLst/>
                          <a:uLnTx/>
                          <a:uFillTx/>
                          <a:latin typeface="+mn-lt"/>
                          <a:ea typeface="+mn-ea"/>
                          <a:cs typeface="+mn-cs"/>
                        </a:rPr>
                        <a:t>i</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ssues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Events &amp; transcripts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Fundamentals</a:t>
                      </a:r>
                      <a:endParaRPr lang="en-US" sz="900" dirty="0"/>
                    </a:p>
                  </a:txBody>
                  <a:tcPr marL="144000" marT="72000" marB="7200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solidFill>
                      <a:schemeClr val="bg1">
                        <a:lumMod val="95000"/>
                      </a:schemeClr>
                    </a:solidFill>
                  </a:tcPr>
                </a:tc>
                <a:tc rowSpan="3">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Investment research</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Mergers and acquisitions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People data</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Ownership</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Private company data</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Shareholder activism Intelligence</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Shareholding disclosures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Syndicate loans and </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project finance</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Venture capital and </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private equity data</a:t>
                      </a:r>
                    </a:p>
                    <a:p>
                      <a:pPr marL="108000" indent="-108000">
                        <a:lnSpc>
                          <a:spcPts val="1200"/>
                        </a:lnSpc>
                      </a:pPr>
                      <a:endParaRPr lang="en-US" sz="900" dirty="0"/>
                    </a:p>
                  </a:txBody>
                  <a:tcPr marL="144000" marT="72000" marB="7200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solidFill>
                      <a:schemeClr val="bg1">
                        <a:lumMod val="95000"/>
                      </a:schemeClr>
                    </a:solidFill>
                  </a:tcPr>
                </a:tc>
                <a:tc vMerge="1">
                  <a:txBody>
                    <a:bodyPr/>
                    <a:lstStyle/>
                    <a:p>
                      <a:endParaRPr lang="en-US"/>
                    </a:p>
                  </a:txBody>
                  <a:tcPr>
                    <a:solidFill>
                      <a:schemeClr val="bg1">
                        <a:lumMod val="95000"/>
                      </a:schemeClr>
                    </a:solidFill>
                  </a:tcPr>
                </a:tc>
                <a:extLst>
                  <a:ext uri="{0D108BD9-81ED-4DB2-BD59-A6C34878D82A}">
                    <a16:rowId xmlns:a16="http://schemas.microsoft.com/office/drawing/2014/main" val="3530875220"/>
                  </a:ext>
                </a:extLst>
              </a:tr>
              <a:tr h="137790">
                <a:tc vMerge="1">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txBody>
                  <a:tcPr marL="144000" marT="72000" marB="72000">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gridSpan="2" vMerge="1">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endPar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txBody>
                  <a:tcPr marL="144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hMerge="1" vMerge="1">
                  <a:txBody>
                    <a:bodyPr/>
                    <a:lstStyle/>
                    <a:p>
                      <a:endParaRPr lang="en-US"/>
                    </a:p>
                  </a:txBody>
                  <a:tcPr/>
                </a:tc>
                <a:tc vMerge="1">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endPar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txBody>
                  <a:tcPr marL="144000" marT="72000" marB="7200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a:p>
                  </a:txBody>
                  <a:tcPr/>
                </a:tc>
                <a:tc vMerge="1">
                  <a:txBody>
                    <a:bodyPr/>
                    <a:lstStyle/>
                    <a:p>
                      <a:endParaRPr lang="en-US"/>
                    </a:p>
                  </a:txBody>
                  <a:tcPr/>
                </a:tc>
                <a:tc row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Tx/>
                        <a:buNone/>
                        <a:tabLst/>
                        <a:defRPr/>
                      </a:pPr>
                      <a:r>
                        <a:rPr kumimoji="0" lang="en-US" altLang="en-US" sz="1200" b="1" i="0" u="none" strike="noStrike" kern="1200" cap="none" spc="0" normalizeH="0" baseline="0" noProof="0" dirty="0">
                          <a:ln>
                            <a:noFill/>
                          </a:ln>
                          <a:solidFill>
                            <a:srgbClr val="001EFF"/>
                          </a:solidFill>
                          <a:effectLst/>
                          <a:uLnTx/>
                          <a:uFillTx/>
                          <a:latin typeface="Arial" charset="0"/>
                          <a:ea typeface="ＭＳ Ｐゴシック" charset="0"/>
                          <a:cs typeface="Arial" charset="0"/>
                        </a:rPr>
                        <a:t>Analytics</a:t>
                      </a:r>
                    </a:p>
                    <a:p>
                      <a:pPr marL="0" marR="0" lvl="0" indent="0" algn="l" defTabSz="457200" rtl="0" eaLnBrk="1" fontAlgn="base" latinLnBrk="0" hangingPunct="1">
                        <a:lnSpc>
                          <a:spcPts val="1200"/>
                        </a:lnSpc>
                        <a:spcBef>
                          <a:spcPct val="0"/>
                        </a:spcBef>
                        <a:spcAft>
                          <a:spcPts val="500"/>
                        </a:spcAft>
                        <a:buClr>
                          <a:srgbClr val="000000"/>
                        </a:buClr>
                        <a:buSzTx/>
                        <a:buFont typeface="Arial" panose="020B0604020202020204" pitchFamily="34" charset="0"/>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Unique data sets support idea generation, due diligence and decisions.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Deal analytics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StarMine</a:t>
                      </a:r>
                      <a:r>
                        <a:rPr kumimoji="0" lang="en-US" altLang="en-US" sz="900" b="0" i="0" u="none" strike="noStrike" kern="1200" cap="none" spc="0" normalizeH="0" baseline="30000" noProof="0" dirty="0">
                          <a:ln>
                            <a:noFill/>
                          </a:ln>
                          <a:solidFill>
                            <a:srgbClr val="000000"/>
                          </a:solidFill>
                          <a:effectLst/>
                          <a:uLnTx/>
                          <a:uFillTx/>
                          <a:latin typeface="Arial" charset="0"/>
                          <a:ea typeface="ＭＳ Ｐゴシック" charset="0"/>
                          <a:cs typeface="Arial" charset="0"/>
                        </a:rPr>
                        <a:t>®</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quantitative analytics </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and models</a:t>
                      </a:r>
                    </a:p>
                  </a:txBody>
                  <a:tcPr marL="144000" marT="72000" marB="7200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7918500"/>
                  </a:ext>
                </a:extLst>
              </a:tr>
              <a:tr h="1377743">
                <a:tc grid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Tx/>
                        <a:buNone/>
                        <a:tabLst/>
                        <a:defRPr/>
                      </a:pPr>
                      <a:r>
                        <a:rPr kumimoji="0" lang="en-US" sz="1200" b="1" i="0" u="none" strike="noStrike" kern="1200" cap="none" spc="0" normalizeH="0" baseline="0" noProof="0" dirty="0">
                          <a:ln>
                            <a:noFill/>
                          </a:ln>
                          <a:solidFill>
                            <a:srgbClr val="001EFF"/>
                          </a:solidFill>
                          <a:effectLst/>
                          <a:uLnTx/>
                          <a:uFillTx/>
                          <a:latin typeface="Arial" charset="0"/>
                          <a:ea typeface="ＭＳ Ｐゴシック" charset="0"/>
                          <a:cs typeface="Arial" charset="0"/>
                        </a:rPr>
                        <a:t>Economic data</a:t>
                      </a:r>
                    </a:p>
                    <a:p>
                      <a:pPr marL="0" marR="0" lvl="0" indent="0" algn="l" defTabSz="457200" rtl="0" eaLnBrk="1" fontAlgn="base" latinLnBrk="0" hangingPunct="1">
                        <a:lnSpc>
                          <a:spcPts val="1200"/>
                        </a:lnSpc>
                        <a:spcBef>
                          <a:spcPct val="0"/>
                        </a:spcBef>
                        <a:spcAft>
                          <a:spcPts val="500"/>
                        </a:spcAft>
                        <a:buClr>
                          <a:srgbClr val="000000"/>
                        </a:buClr>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The largest collection of global economic </a:t>
                      </a:r>
                      <a:b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time series content in the industry.</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Global key </a:t>
                      </a:r>
                      <a:r>
                        <a:rPr kumimoji="0" lang="en-US" altLang="en-US" sz="900" b="0" i="0" u="none" strike="noStrike" kern="1200" cap="none" spc="0" normalizeH="0" baseline="0" noProof="0" dirty="0">
                          <a:ln>
                            <a:noFill/>
                          </a:ln>
                          <a:solidFill>
                            <a:srgbClr val="000000"/>
                          </a:solidFill>
                          <a:effectLst/>
                          <a:uLnTx/>
                          <a:uFillTx/>
                          <a:latin typeface="+mn-lt"/>
                          <a:ea typeface="+mn-ea"/>
                          <a:cs typeface="+mn-cs"/>
                        </a:rPr>
                        <a:t>i</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ndicators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National sources and calendars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International historical </a:t>
                      </a:r>
                      <a:r>
                        <a:rPr kumimoji="0" lang="en-US" altLang="en-US" sz="900" b="0" i="0" u="none" strike="noStrike" kern="1200" cap="none" spc="0" normalizeH="0" baseline="0" noProof="0" dirty="0">
                          <a:ln>
                            <a:noFill/>
                          </a:ln>
                          <a:solidFill>
                            <a:srgbClr val="000000"/>
                          </a:solidFill>
                          <a:effectLst/>
                          <a:uLnTx/>
                          <a:uFillTx/>
                          <a:latin typeface="+mn-lt"/>
                          <a:ea typeface="+mn-ea"/>
                          <a:cs typeface="+mn-cs"/>
                        </a:rPr>
                        <a:t>s</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ources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Forward-looking economic </a:t>
                      </a:r>
                      <a:r>
                        <a:rPr kumimoji="0" lang="en-US" altLang="en-US" sz="900" b="0" i="0" u="none" strike="noStrike" kern="1200" cap="none" spc="0" normalizeH="0" baseline="0" noProof="0" dirty="0">
                          <a:ln>
                            <a:noFill/>
                          </a:ln>
                          <a:solidFill>
                            <a:srgbClr val="000000"/>
                          </a:solidFill>
                          <a:effectLst/>
                          <a:uLnTx/>
                          <a:uFillTx/>
                          <a:latin typeface="+mn-lt"/>
                          <a:ea typeface="+mn-ea"/>
                          <a:cs typeface="+mn-cs"/>
                        </a:rPr>
                        <a:t>i</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ndicators</a:t>
                      </a:r>
                      <a:endParaRPr lang="en-US" sz="900" dirty="0"/>
                    </a:p>
                  </a:txBody>
                  <a:tcPr marL="144000" marT="72000" marB="72000">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95000"/>
                      </a:schemeClr>
                    </a:solidFill>
                  </a:tcPr>
                </a:tc>
                <a:tc hMerge="1">
                  <a:txBody>
                    <a:bodyPr/>
                    <a:lstStyle/>
                    <a:p>
                      <a:endParaRPr lang="en-US"/>
                    </a:p>
                  </a:txBody>
                  <a:tcPr/>
                </a:tc>
                <a:tc gridSpan="2">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Tx/>
                        <a:buNone/>
                        <a:tabLst/>
                        <a:defRPr/>
                      </a:pPr>
                      <a:r>
                        <a:rPr kumimoji="0" lang="en-US" altLang="en-US" sz="1200" b="1" i="0" u="none" strike="noStrike" kern="1200" cap="none" spc="0" normalizeH="0" baseline="0" noProof="0" dirty="0">
                          <a:ln>
                            <a:noFill/>
                          </a:ln>
                          <a:solidFill>
                            <a:srgbClr val="001EFF"/>
                          </a:solidFill>
                          <a:effectLst/>
                          <a:uLnTx/>
                          <a:uFillTx/>
                          <a:latin typeface="Arial" charset="0"/>
                          <a:ea typeface="ＭＳ Ｐゴシック" charset="0"/>
                          <a:cs typeface="Arial" charset="0"/>
                        </a:rPr>
                        <a:t>News and insight</a:t>
                      </a:r>
                    </a:p>
                    <a:p>
                      <a:pPr marL="0" marR="0" lvl="0" indent="0" algn="l" defTabSz="457200" rtl="0" eaLnBrk="1" fontAlgn="base" latinLnBrk="0" hangingPunct="1">
                        <a:lnSpc>
                          <a:spcPts val="1200"/>
                        </a:lnSpc>
                        <a:spcBef>
                          <a:spcPct val="0"/>
                        </a:spcBef>
                        <a:spcAft>
                          <a:spcPts val="500"/>
                        </a:spcAft>
                        <a:buClr>
                          <a:srgbClr val="000000"/>
                        </a:buClr>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Extensive coverage from the world</a:t>
                      </a:r>
                      <a:r>
                        <a:rPr kumimoji="0" lang="en-GB" altLang="en-US" sz="900" b="0" i="0" u="none" strike="noStrike" kern="1200" cap="none" spc="0" normalizeH="0" baseline="0" noProof="0" dirty="0">
                          <a:ln>
                            <a:noFill/>
                          </a:ln>
                          <a:solidFill>
                            <a:srgbClr val="000000"/>
                          </a:solidFill>
                          <a:effectLst/>
                          <a:uLnTx/>
                          <a:uFillTx/>
                          <a:latin typeface="+mn-lt"/>
                          <a:ea typeface="+mn-ea"/>
                          <a:cs typeface="Arial" pitchFamily="34" charset="0"/>
                        </a:rPr>
                        <a:t>’</a:t>
                      </a:r>
                      <a:r>
                        <a:rPr kumimoji="0"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s </a:t>
                      </a:r>
                      <a:br>
                        <a:rPr kumimoji="0"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br>
                      <a:r>
                        <a:rPr kumimoji="0"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leading financial news organization.</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Reuters News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Third-party news sources and news wires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Thomson Reuters news </a:t>
                      </a:r>
                      <a:b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Analytics and </a:t>
                      </a:r>
                      <a:r>
                        <a:rPr kumimoji="0" lang="en-US" altLang="en-US" sz="900" b="0" i="0" u="none" strike="noStrike" kern="1200" cap="none" spc="0" normalizeH="0" baseline="0" noProof="0" dirty="0" err="1">
                          <a:ln>
                            <a:noFill/>
                          </a:ln>
                          <a:solidFill>
                            <a:srgbClr val="000000"/>
                          </a:solidFill>
                          <a:effectLst/>
                          <a:uLnTx/>
                          <a:uFillTx/>
                          <a:latin typeface="Arial" charset="0"/>
                          <a:ea typeface="ＭＳ Ｐゴシック" charset="0"/>
                          <a:cs typeface="Arial" charset="0"/>
                        </a:rPr>
                        <a:t>MarketPsych</a:t>
                      </a:r>
                      <a:r>
                        <a:rPr kumimoji="0" lang="en-US" alt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Indices</a:t>
                      </a:r>
                      <a:endParaRPr lang="en-US" sz="900" dirty="0"/>
                    </a:p>
                  </a:txBody>
                  <a:tcPr marL="144000" marT="72000" marB="72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95000"/>
                      </a:schemeClr>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108000" marR="0" lvl="0" indent="-108000" algn="l" defTabSz="457200" rtl="0" eaLnBrk="1" fontAlgn="base" latinLnBrk="0" hangingPunct="1">
                        <a:lnSpc>
                          <a:spcPts val="1200"/>
                        </a:lnSpc>
                        <a:spcBef>
                          <a:spcPct val="0"/>
                        </a:spcBef>
                        <a:spcAft>
                          <a:spcPct val="0"/>
                        </a:spcAft>
                        <a:buClr>
                          <a:srgbClr val="000000"/>
                        </a:buClr>
                        <a:buSzTx/>
                        <a:buFontTx/>
                        <a:buNone/>
                        <a:tabLst/>
                        <a:defRPr/>
                      </a:pPr>
                      <a:r>
                        <a:rPr kumimoji="0" lang="en-US" altLang="en-US" sz="1000" b="1" i="0" u="none" strike="noStrike" kern="1200" cap="none" spc="0" normalizeH="0" baseline="0" noProof="0" dirty="0">
                          <a:ln>
                            <a:noFill/>
                          </a:ln>
                          <a:solidFill>
                            <a:srgbClr val="001EFF"/>
                          </a:solidFill>
                          <a:effectLst/>
                          <a:uLnTx/>
                          <a:uFillTx/>
                          <a:latin typeface="Arial" panose="020B0604020202020204" pitchFamily="34" charset="0"/>
                          <a:ea typeface="MS PGothic" panose="020B0600070205080204" pitchFamily="34" charset="-128"/>
                          <a:cs typeface="Arial" pitchFamily="34" charset="0"/>
                        </a:rPr>
                        <a:t>Analytics</a:t>
                      </a:r>
                      <a:endParaRPr kumimoji="0" lang="en-US" altLang="en-US" sz="1000" b="0" i="1" u="none" strike="noStrike" kern="1200" cap="none" spc="0" normalizeH="0" baseline="0" noProof="0" dirty="0">
                        <a:ln>
                          <a:noFill/>
                        </a:ln>
                        <a:solidFill>
                          <a:srgbClr val="001EFF"/>
                        </a:solidFill>
                        <a:effectLst/>
                        <a:uLnTx/>
                        <a:uFillTx/>
                        <a:latin typeface="Arial" panose="020B0604020202020204" pitchFamily="34" charset="0"/>
                        <a:ea typeface="MS PGothic" panose="020B0600070205080204" pitchFamily="34" charset="-128"/>
                        <a:cs typeface="Arial" pitchFamily="34" charset="0"/>
                      </a:endParaRPr>
                    </a:p>
                    <a:p>
                      <a:pPr marL="0" marR="0" lvl="0" indent="0" algn="l" defTabSz="457200" rtl="0" eaLnBrk="1" fontAlgn="base" latinLnBrk="0" hangingPunct="1">
                        <a:lnSpc>
                          <a:spcPts val="1200"/>
                        </a:lnSpc>
                        <a:spcBef>
                          <a:spcPct val="0"/>
                        </a:spcBef>
                        <a:spcAft>
                          <a:spcPts val="500"/>
                        </a:spcAft>
                        <a:buClr>
                          <a:srgbClr val="000000"/>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Unique data sets support idea generation, due diligence and decisions.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Deal analytics</a:t>
                      </a:r>
                    </a:p>
                    <a:p>
                      <a:pPr marL="108000" marR="0" lvl="0" indent="-108000" algn="l" defTabSz="457200" rtl="0" eaLnBrk="1" fontAlgn="base" latinLnBrk="0" hangingPunct="1">
                        <a:lnSpc>
                          <a:spcPts val="1200"/>
                        </a:lnSpc>
                        <a:spcBef>
                          <a:spcPct val="0"/>
                        </a:spcBef>
                        <a:spcAft>
                          <a:spcPct val="0"/>
                        </a:spcAft>
                        <a:buClr>
                          <a:srgbClr val="000000"/>
                        </a:buClr>
                        <a:buSzTx/>
                        <a:buFont typeface="Arial"/>
                        <a:buChar char="•"/>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StarMine</a:t>
                      </a:r>
                      <a:r>
                        <a:rPr kumimoji="0" lang="en-US" altLang="en-US" sz="1000" b="0" i="0" u="none" strike="noStrike" kern="1200" cap="none" spc="0" normalizeH="0" baseline="30000" noProof="0" dirty="0">
                          <a:ln>
                            <a:noFill/>
                          </a:ln>
                          <a:solidFill>
                            <a:srgbClr val="000000"/>
                          </a:solidFill>
                          <a:effectLst/>
                          <a:uLnTx/>
                          <a:uFillTx/>
                          <a:latin typeface="Arial" charset="0"/>
                          <a:ea typeface="ＭＳ Ｐゴシック" charset="0"/>
                          <a:cs typeface="Arial" charset="0"/>
                        </a:rPr>
                        <a:t>®</a:t>
                      </a:r>
                      <a: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quantitative analytics </a:t>
                      </a:r>
                      <a:b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and models</a:t>
                      </a:r>
                    </a:p>
                  </a:txBody>
                  <a:tcPr marL="144000" marT="72000" marB="7200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304482954"/>
                  </a:ext>
                </a:extLst>
              </a:tr>
            </a:tbl>
          </a:graphicData>
        </a:graphic>
      </p:graphicFrame>
      <p:sp>
        <p:nvSpPr>
          <p:cNvPr id="2" name="Footer Placeholder 1">
            <a:extLst>
              <a:ext uri="{FF2B5EF4-FFF2-40B4-BE49-F238E27FC236}">
                <a16:creationId xmlns:a16="http://schemas.microsoft.com/office/drawing/2014/main" id="{66536142-D2F5-A84B-AD35-E2E00FE68B5B}"/>
              </a:ext>
            </a:extLst>
          </p:cNvPr>
          <p:cNvSpPr>
            <a:spLocks noGrp="1"/>
          </p:cNvSpPr>
          <p:nvPr>
            <p:ph type="ftr" sz="quarter" idx="10"/>
          </p:nvPr>
        </p:nvSpPr>
        <p:spPr/>
        <p:txBody>
          <a:bodyPr/>
          <a:lstStyle/>
          <a:p>
            <a:r>
              <a:rPr lang="en-US" dirty="0" err="1"/>
              <a:t>Refinitv</a:t>
            </a:r>
            <a:r>
              <a:rPr lang="en-US" dirty="0"/>
              <a:t> Workspace for Students</a:t>
            </a:r>
          </a:p>
        </p:txBody>
      </p:sp>
    </p:spTree>
    <p:extLst>
      <p:ext uri="{BB962C8B-B14F-4D97-AF65-F5344CB8AC3E}">
        <p14:creationId xmlns:p14="http://schemas.microsoft.com/office/powerpoint/2010/main" val="401841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8BA3CF-1978-C549-AD61-951A2365B9F5}"/>
              </a:ext>
            </a:extLst>
          </p:cNvPr>
          <p:cNvSpPr>
            <a:spLocks noGrp="1"/>
          </p:cNvSpPr>
          <p:nvPr>
            <p:ph type="ctrTitle"/>
          </p:nvPr>
        </p:nvSpPr>
        <p:spPr>
          <a:xfrm>
            <a:off x="349730" y="1881188"/>
            <a:ext cx="5976119" cy="2226117"/>
          </a:xfrm>
        </p:spPr>
        <p:txBody>
          <a:bodyPr/>
          <a:lstStyle/>
          <a:p>
            <a:r>
              <a:rPr lang="en-US" dirty="0"/>
              <a:t>NEXT-GENERATION</a:t>
            </a:r>
            <a:br>
              <a:rPr lang="en-US" dirty="0"/>
            </a:br>
            <a:r>
              <a:rPr lang="en-US" dirty="0"/>
              <a:t>FINANCIAL INTELLIGENCE </a:t>
            </a:r>
          </a:p>
        </p:txBody>
      </p:sp>
    </p:spTree>
    <p:extLst>
      <p:ext uri="{BB962C8B-B14F-4D97-AF65-F5344CB8AC3E}">
        <p14:creationId xmlns:p14="http://schemas.microsoft.com/office/powerpoint/2010/main" val="73917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226D7867-C2B7-6845-B862-2691C0A44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477494" y="4316269"/>
            <a:ext cx="1597173" cy="1597173"/>
          </a:xfrm>
          <a:prstGeom prst="rect">
            <a:avLst/>
          </a:prstGeom>
        </p:spPr>
      </p:pic>
      <p:pic>
        <p:nvPicPr>
          <p:cNvPr id="5" name="Graphic 4">
            <a:extLst>
              <a:ext uri="{FF2B5EF4-FFF2-40B4-BE49-F238E27FC236}">
                <a16:creationId xmlns:a16="http://schemas.microsoft.com/office/drawing/2014/main" id="{5C3D3235-C150-5345-9E46-72D0DBE6A8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772593" y="1131280"/>
            <a:ext cx="1597173" cy="1597173"/>
          </a:xfrm>
          <a:prstGeom prst="rect">
            <a:avLst/>
          </a:prstGeom>
        </p:spPr>
      </p:pic>
      <p:sp>
        <p:nvSpPr>
          <p:cNvPr id="4" name="Title 3">
            <a:extLst>
              <a:ext uri="{FF2B5EF4-FFF2-40B4-BE49-F238E27FC236}">
                <a16:creationId xmlns:a16="http://schemas.microsoft.com/office/drawing/2014/main" id="{ECC7426C-B2F2-F545-B3F3-8F6B9EB086CC}"/>
              </a:ext>
            </a:extLst>
          </p:cNvPr>
          <p:cNvSpPr>
            <a:spLocks noGrp="1"/>
          </p:cNvSpPr>
          <p:nvPr>
            <p:ph type="title"/>
          </p:nvPr>
        </p:nvSpPr>
        <p:spPr>
          <a:xfrm>
            <a:off x="334962" y="338399"/>
            <a:ext cx="7041883" cy="702937"/>
          </a:xfrm>
        </p:spPr>
        <p:txBody>
          <a:bodyPr/>
          <a:lstStyle/>
          <a:p>
            <a:r>
              <a:rPr lang="en-US" dirty="0"/>
              <a:t>Bringing financial intelligence to </a:t>
            </a:r>
            <a:r>
              <a:rPr lang="en-US" dirty="0">
                <a:solidFill>
                  <a:schemeClr val="tx2"/>
                </a:solidFill>
              </a:rPr>
              <a:t>academic institutions </a:t>
            </a:r>
          </a:p>
        </p:txBody>
      </p:sp>
      <p:pic>
        <p:nvPicPr>
          <p:cNvPr id="7" name="Picture 6">
            <a:extLst>
              <a:ext uri="{FF2B5EF4-FFF2-40B4-BE49-F238E27FC236}">
                <a16:creationId xmlns:a16="http://schemas.microsoft.com/office/drawing/2014/main" id="{EFC7FBCA-461A-9543-9DED-8B17D12231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72593" y="1861824"/>
            <a:ext cx="2500403" cy="1872033"/>
          </a:xfrm>
          <a:prstGeom prst="rect">
            <a:avLst/>
          </a:prstGeom>
          <a:ln>
            <a:solidFill>
              <a:schemeClr val="bg1">
                <a:lumMod val="85000"/>
              </a:schemeClr>
            </a:solidFill>
          </a:ln>
          <a:effectLst>
            <a:outerShdw blurRad="317500" dist="266700" dir="2700000" algn="tl" rotWithShape="0">
              <a:prstClr val="black">
                <a:alpha val="10000"/>
              </a:prstClr>
            </a:outerShdw>
          </a:effectLst>
        </p:spPr>
      </p:pic>
      <p:pic>
        <p:nvPicPr>
          <p:cNvPr id="8" name="Picture 7">
            <a:extLst>
              <a:ext uri="{FF2B5EF4-FFF2-40B4-BE49-F238E27FC236}">
                <a16:creationId xmlns:a16="http://schemas.microsoft.com/office/drawing/2014/main" id="{2982A3C2-1B11-2741-AA2D-DDB4EEBA0FB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50104" y="2066771"/>
            <a:ext cx="2998466" cy="1519341"/>
          </a:xfrm>
          <a:prstGeom prst="rect">
            <a:avLst/>
          </a:prstGeom>
          <a:ln>
            <a:solidFill>
              <a:schemeClr val="bg2"/>
            </a:solidFill>
          </a:ln>
          <a:effectLst>
            <a:outerShdw blurRad="317500" dist="266700" dir="2700000" algn="tl" rotWithShape="0">
              <a:prstClr val="black">
                <a:alpha val="10000"/>
              </a:prstClr>
            </a:outerShdw>
          </a:effectLst>
        </p:spPr>
      </p:pic>
      <p:pic>
        <p:nvPicPr>
          <p:cNvPr id="9" name="Picture 8">
            <a:extLst>
              <a:ext uri="{FF2B5EF4-FFF2-40B4-BE49-F238E27FC236}">
                <a16:creationId xmlns:a16="http://schemas.microsoft.com/office/drawing/2014/main" id="{2F7DD51C-9EFB-AA4D-976E-7B4DAC15EDF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60396" y="3996112"/>
            <a:ext cx="3701786" cy="1994440"/>
          </a:xfrm>
          <a:prstGeom prst="rect">
            <a:avLst/>
          </a:prstGeom>
          <a:ln>
            <a:solidFill>
              <a:schemeClr val="bg1">
                <a:lumMod val="85000"/>
              </a:schemeClr>
            </a:solidFill>
          </a:ln>
          <a:effectLst>
            <a:outerShdw blurRad="317500" dist="266700" dir="2700000" algn="tl" rotWithShape="0">
              <a:prstClr val="black">
                <a:alpha val="10000"/>
              </a:prstClr>
            </a:outerShdw>
          </a:effectLst>
        </p:spPr>
      </p:pic>
      <p:grpSp>
        <p:nvGrpSpPr>
          <p:cNvPr id="10" name="Group 9">
            <a:extLst>
              <a:ext uri="{FF2B5EF4-FFF2-40B4-BE49-F238E27FC236}">
                <a16:creationId xmlns:a16="http://schemas.microsoft.com/office/drawing/2014/main" id="{B274D207-F7DA-8541-B60C-2ABD71F58321}"/>
              </a:ext>
            </a:extLst>
          </p:cNvPr>
          <p:cNvGrpSpPr/>
          <p:nvPr/>
        </p:nvGrpSpPr>
        <p:grpSpPr>
          <a:xfrm>
            <a:off x="343430" y="1859919"/>
            <a:ext cx="5752570" cy="1547173"/>
            <a:chOff x="231548" y="1904404"/>
            <a:chExt cx="5752570" cy="1547173"/>
          </a:xfrm>
        </p:grpSpPr>
        <p:sp>
          <p:nvSpPr>
            <p:cNvPr id="11" name="TextBox 10">
              <a:extLst>
                <a:ext uri="{FF2B5EF4-FFF2-40B4-BE49-F238E27FC236}">
                  <a16:creationId xmlns:a16="http://schemas.microsoft.com/office/drawing/2014/main" id="{AED0C788-0652-1F4D-8090-DD6CE2BFCD17}"/>
                </a:ext>
              </a:extLst>
            </p:cNvPr>
            <p:cNvSpPr txBox="1"/>
            <p:nvPr/>
          </p:nvSpPr>
          <p:spPr>
            <a:xfrm>
              <a:off x="1227909" y="1904404"/>
              <a:ext cx="4756209" cy="1547173"/>
            </a:xfrm>
            <a:prstGeom prst="rect">
              <a:avLst/>
            </a:prstGeom>
            <a:noFill/>
          </p:spPr>
          <p:txBody>
            <a:bodyPr wrap="square" lIns="0" tIns="0" rIns="0" bIns="0" rtlCol="0">
              <a:noAutofit/>
            </a:bodyPr>
            <a:lstStyle/>
            <a:p>
              <a:pPr>
                <a:spcAft>
                  <a:spcPts val="600"/>
                </a:spcAft>
              </a:pPr>
              <a:r>
                <a:rPr lang="en-GB" sz="1600" b="1" dirty="0">
                  <a:solidFill>
                    <a:schemeClr val="tx2"/>
                  </a:solidFill>
                </a:rPr>
                <a:t>Boost your research with AI-powered search</a:t>
              </a:r>
            </a:p>
            <a:p>
              <a:pPr>
                <a:spcAft>
                  <a:spcPts val="600"/>
                </a:spcAft>
              </a:pPr>
              <a:r>
                <a:rPr lang="en-GB" sz="1200" dirty="0"/>
                <a:t>We have built a much smarter, real-time financial market search facility that returns highly relevant results with minimal input.</a:t>
              </a:r>
              <a:endParaRPr lang="en-US" sz="1200" b="1" dirty="0">
                <a:solidFill>
                  <a:schemeClr val="tx2"/>
                </a:solidFill>
                <a:latin typeface="Arial" panose="020B0604020202020204" pitchFamily="34" charset="0"/>
                <a:cs typeface="Arial" panose="020B0604020202020204" pitchFamily="34" charset="0"/>
              </a:endParaRPr>
            </a:p>
            <a:p>
              <a:pPr>
                <a:spcAft>
                  <a:spcPts val="600"/>
                </a:spcAft>
              </a:pPr>
              <a:r>
                <a:rPr lang="en-US" sz="1200" dirty="0">
                  <a:solidFill>
                    <a:srgbClr val="201F1E"/>
                  </a:solidFill>
                </a:rPr>
                <a:t>With AI-powered intelligent search you can find the content students are looking for straight away, so that that they can focus on what’s important and boost their research and learning. </a:t>
              </a:r>
            </a:p>
            <a:p>
              <a:endParaRPr lang="en-GB" sz="1200" dirty="0"/>
            </a:p>
          </p:txBody>
        </p:sp>
        <p:sp>
          <p:nvSpPr>
            <p:cNvPr id="12" name="TextBox 11">
              <a:extLst>
                <a:ext uri="{FF2B5EF4-FFF2-40B4-BE49-F238E27FC236}">
                  <a16:creationId xmlns:a16="http://schemas.microsoft.com/office/drawing/2014/main" id="{BB125F16-E50F-484B-AA3C-95C7AB5B2E4D}"/>
                </a:ext>
              </a:extLst>
            </p:cNvPr>
            <p:cNvSpPr txBox="1">
              <a:spLocks noChangeAspect="1"/>
            </p:cNvSpPr>
            <p:nvPr/>
          </p:nvSpPr>
          <p:spPr>
            <a:xfrm>
              <a:off x="231548" y="1925673"/>
              <a:ext cx="720000" cy="720000"/>
            </a:xfrm>
            <a:prstGeom prst="rect">
              <a:avLst/>
            </a:prstGeom>
            <a:solidFill>
              <a:schemeClr val="tx2"/>
            </a:solidFill>
          </p:spPr>
          <p:txBody>
            <a:bodyPr wrap="square" lIns="0" tIns="0" rIns="0" bIns="0" rtlCol="0" anchor="ctr" anchorCtr="0">
              <a:noAutofit/>
            </a:bodyPr>
            <a:lstStyle/>
            <a:p>
              <a:pPr algn="ctr"/>
              <a:r>
                <a:rPr lang="en-GB" sz="4000" b="1" dirty="0">
                  <a:solidFill>
                    <a:schemeClr val="bg1"/>
                  </a:solidFill>
                </a:rPr>
                <a:t>1</a:t>
              </a:r>
              <a:endParaRPr lang="en-GB" sz="4000" dirty="0">
                <a:solidFill>
                  <a:schemeClr val="bg1"/>
                </a:solidFill>
              </a:endParaRPr>
            </a:p>
          </p:txBody>
        </p:sp>
      </p:grpSp>
      <p:grpSp>
        <p:nvGrpSpPr>
          <p:cNvPr id="13" name="Group 12">
            <a:extLst>
              <a:ext uri="{FF2B5EF4-FFF2-40B4-BE49-F238E27FC236}">
                <a16:creationId xmlns:a16="http://schemas.microsoft.com/office/drawing/2014/main" id="{957F3E9A-8AEB-3448-8F6D-FCE9785F80CC}"/>
              </a:ext>
            </a:extLst>
          </p:cNvPr>
          <p:cNvGrpSpPr/>
          <p:nvPr/>
        </p:nvGrpSpPr>
        <p:grpSpPr>
          <a:xfrm>
            <a:off x="343430" y="3957502"/>
            <a:ext cx="5790431" cy="1390034"/>
            <a:chOff x="231548" y="4145785"/>
            <a:chExt cx="5790431" cy="1390034"/>
          </a:xfrm>
        </p:grpSpPr>
        <p:sp>
          <p:nvSpPr>
            <p:cNvPr id="14" name="TextBox 13">
              <a:extLst>
                <a:ext uri="{FF2B5EF4-FFF2-40B4-BE49-F238E27FC236}">
                  <a16:creationId xmlns:a16="http://schemas.microsoft.com/office/drawing/2014/main" id="{3BBC907D-5BB0-D34C-9F3D-EC1F02C13B4E}"/>
                </a:ext>
              </a:extLst>
            </p:cNvPr>
            <p:cNvSpPr txBox="1"/>
            <p:nvPr/>
          </p:nvSpPr>
          <p:spPr>
            <a:xfrm>
              <a:off x="1227909" y="4145785"/>
              <a:ext cx="4794070" cy="1390034"/>
            </a:xfrm>
            <a:prstGeom prst="rect">
              <a:avLst/>
            </a:prstGeom>
            <a:noFill/>
          </p:spPr>
          <p:txBody>
            <a:bodyPr wrap="square" lIns="0" tIns="0" rIns="0" bIns="0" rtlCol="0">
              <a:noAutofit/>
            </a:bodyPr>
            <a:lstStyle/>
            <a:p>
              <a:pPr>
                <a:spcAft>
                  <a:spcPts val="600"/>
                </a:spcAft>
              </a:pPr>
              <a:r>
                <a:rPr lang="en-GB" sz="1600" b="1" dirty="0">
                  <a:solidFill>
                    <a:schemeClr val="tx2"/>
                  </a:solidFill>
                </a:rPr>
                <a:t>Snapshot previews display key info quickly</a:t>
              </a:r>
              <a:endParaRPr lang="en-GB" sz="1200" b="1" dirty="0"/>
            </a:p>
            <a:p>
              <a:pPr>
                <a:spcAft>
                  <a:spcPts val="600"/>
                </a:spcAft>
              </a:pPr>
              <a:r>
                <a:rPr lang="en-GB" sz="1200" dirty="0"/>
                <a:t>Designed to show preview results with minimal screen interruption or searching, snapshot previews enables students to access the content they are looking for straight away, without even having to click search. </a:t>
              </a:r>
            </a:p>
          </p:txBody>
        </p:sp>
        <p:sp>
          <p:nvSpPr>
            <p:cNvPr id="15" name="TextBox 14">
              <a:extLst>
                <a:ext uri="{FF2B5EF4-FFF2-40B4-BE49-F238E27FC236}">
                  <a16:creationId xmlns:a16="http://schemas.microsoft.com/office/drawing/2014/main" id="{6077600D-109A-0642-A353-F6286CBFAB09}"/>
                </a:ext>
              </a:extLst>
            </p:cNvPr>
            <p:cNvSpPr txBox="1">
              <a:spLocks noChangeAspect="1"/>
            </p:cNvSpPr>
            <p:nvPr/>
          </p:nvSpPr>
          <p:spPr>
            <a:xfrm>
              <a:off x="231548" y="4180308"/>
              <a:ext cx="720000" cy="720000"/>
            </a:xfrm>
            <a:prstGeom prst="rect">
              <a:avLst/>
            </a:prstGeom>
            <a:solidFill>
              <a:schemeClr val="tx2"/>
            </a:solidFill>
          </p:spPr>
          <p:txBody>
            <a:bodyPr wrap="square" lIns="0" tIns="0" rIns="0" bIns="0" rtlCol="0" anchor="ctr" anchorCtr="0">
              <a:noAutofit/>
            </a:bodyPr>
            <a:lstStyle/>
            <a:p>
              <a:pPr algn="ctr"/>
              <a:r>
                <a:rPr lang="en-GB" sz="4000" b="1" dirty="0">
                  <a:solidFill>
                    <a:schemeClr val="bg1"/>
                  </a:solidFill>
                </a:rPr>
                <a:t>2</a:t>
              </a:r>
              <a:endParaRPr lang="en-GB" sz="4000" dirty="0">
                <a:solidFill>
                  <a:schemeClr val="bg1"/>
                </a:solidFill>
              </a:endParaRPr>
            </a:p>
          </p:txBody>
        </p:sp>
      </p:grpSp>
      <p:sp>
        <p:nvSpPr>
          <p:cNvPr id="2" name="Footer Placeholder 1">
            <a:extLst>
              <a:ext uri="{FF2B5EF4-FFF2-40B4-BE49-F238E27FC236}">
                <a16:creationId xmlns:a16="http://schemas.microsoft.com/office/drawing/2014/main" id="{6C392EAC-A244-F547-BD34-10D5FDC07299}"/>
              </a:ext>
            </a:extLst>
          </p:cNvPr>
          <p:cNvSpPr>
            <a:spLocks noGrp="1"/>
          </p:cNvSpPr>
          <p:nvPr>
            <p:ph type="ftr" sz="quarter" idx="10"/>
          </p:nvPr>
        </p:nvSpPr>
        <p:spPr/>
        <p:txBody>
          <a:bodyPr/>
          <a:lstStyle/>
          <a:p>
            <a:r>
              <a:rPr lang="en-US" dirty="0" err="1"/>
              <a:t>Refinitv</a:t>
            </a:r>
            <a:r>
              <a:rPr lang="en-US" dirty="0"/>
              <a:t> Workspace for Students</a:t>
            </a:r>
          </a:p>
        </p:txBody>
      </p:sp>
    </p:spTree>
    <p:extLst>
      <p:ext uri="{BB962C8B-B14F-4D97-AF65-F5344CB8AC3E}">
        <p14:creationId xmlns:p14="http://schemas.microsoft.com/office/powerpoint/2010/main" val="329645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85EF7E1-32C3-324C-B86F-CEA8AFC4A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8096" y="4534212"/>
            <a:ext cx="1597173" cy="1597173"/>
          </a:xfrm>
          <a:prstGeom prst="rect">
            <a:avLst/>
          </a:prstGeom>
        </p:spPr>
      </p:pic>
      <p:sp>
        <p:nvSpPr>
          <p:cNvPr id="4" name="Title 3">
            <a:extLst>
              <a:ext uri="{FF2B5EF4-FFF2-40B4-BE49-F238E27FC236}">
                <a16:creationId xmlns:a16="http://schemas.microsoft.com/office/drawing/2014/main" id="{ECC7426C-B2F2-F545-B3F3-8F6B9EB086CC}"/>
              </a:ext>
            </a:extLst>
          </p:cNvPr>
          <p:cNvSpPr>
            <a:spLocks noGrp="1"/>
          </p:cNvSpPr>
          <p:nvPr>
            <p:ph type="title"/>
          </p:nvPr>
        </p:nvSpPr>
        <p:spPr>
          <a:xfrm>
            <a:off x="334962" y="338399"/>
            <a:ext cx="6517901" cy="702937"/>
          </a:xfrm>
        </p:spPr>
        <p:txBody>
          <a:bodyPr/>
          <a:lstStyle/>
          <a:p>
            <a:r>
              <a:rPr lang="en-US" dirty="0"/>
              <a:t>Bringing financial intelligence to </a:t>
            </a:r>
            <a:r>
              <a:rPr lang="en-US" dirty="0">
                <a:solidFill>
                  <a:schemeClr val="tx2"/>
                </a:solidFill>
              </a:rPr>
              <a:t>academic institutions </a:t>
            </a:r>
          </a:p>
        </p:txBody>
      </p:sp>
      <p:grpSp>
        <p:nvGrpSpPr>
          <p:cNvPr id="10" name="Group 9">
            <a:extLst>
              <a:ext uri="{FF2B5EF4-FFF2-40B4-BE49-F238E27FC236}">
                <a16:creationId xmlns:a16="http://schemas.microsoft.com/office/drawing/2014/main" id="{B274D207-F7DA-8541-B60C-2ABD71F58321}"/>
              </a:ext>
            </a:extLst>
          </p:cNvPr>
          <p:cNvGrpSpPr/>
          <p:nvPr/>
        </p:nvGrpSpPr>
        <p:grpSpPr>
          <a:xfrm>
            <a:off x="343430" y="1863528"/>
            <a:ext cx="5752570" cy="1547173"/>
            <a:chOff x="231548" y="1548724"/>
            <a:chExt cx="5752570" cy="1547173"/>
          </a:xfrm>
        </p:grpSpPr>
        <p:sp>
          <p:nvSpPr>
            <p:cNvPr id="11" name="TextBox 10">
              <a:extLst>
                <a:ext uri="{FF2B5EF4-FFF2-40B4-BE49-F238E27FC236}">
                  <a16:creationId xmlns:a16="http://schemas.microsoft.com/office/drawing/2014/main" id="{AED0C788-0652-1F4D-8090-DD6CE2BFCD17}"/>
                </a:ext>
              </a:extLst>
            </p:cNvPr>
            <p:cNvSpPr txBox="1"/>
            <p:nvPr/>
          </p:nvSpPr>
          <p:spPr>
            <a:xfrm>
              <a:off x="1227909" y="1548724"/>
              <a:ext cx="4756209" cy="1547173"/>
            </a:xfrm>
            <a:prstGeom prst="rect">
              <a:avLst/>
            </a:prstGeom>
            <a:noFill/>
          </p:spPr>
          <p:txBody>
            <a:bodyPr wrap="square" lIns="0" tIns="0" rIns="0" bIns="0" rtlCol="0">
              <a:noAutofit/>
            </a:bodyPr>
            <a:lstStyle/>
            <a:p>
              <a:pPr>
                <a:spcAft>
                  <a:spcPts val="600"/>
                </a:spcAft>
              </a:pPr>
              <a:r>
                <a:rPr lang="en-GB" sz="1600" b="1" dirty="0">
                  <a:solidFill>
                    <a:schemeClr val="tx2"/>
                  </a:solidFill>
                </a:rPr>
                <a:t>Enhanced multi-platform experience</a:t>
              </a:r>
              <a:endParaRPr lang="en-GB" sz="1200" dirty="0"/>
            </a:p>
            <a:p>
              <a:pPr>
                <a:spcAft>
                  <a:spcPts val="600"/>
                </a:spcAft>
              </a:pPr>
              <a:r>
                <a:rPr lang="en-GB" sz="1200" dirty="0"/>
                <a:t>Students can continue their research seamlessly even away from university by accessing Workspace from their personal desktops or tablet via </a:t>
              </a:r>
              <a:r>
                <a:rPr lang="en-GB" sz="1200" dirty="0" err="1">
                  <a:hlinkClick r:id="rId4"/>
                </a:rPr>
                <a:t>workspace.refinitiv.com</a:t>
              </a:r>
              <a:r>
                <a:rPr lang="en-GB" sz="1200" dirty="0">
                  <a:hlinkClick r:id="rId4"/>
                </a:rPr>
                <a:t>/web</a:t>
              </a:r>
              <a:endParaRPr lang="en-GB" sz="1200" dirty="0"/>
            </a:p>
          </p:txBody>
        </p:sp>
        <p:sp>
          <p:nvSpPr>
            <p:cNvPr id="12" name="TextBox 11">
              <a:extLst>
                <a:ext uri="{FF2B5EF4-FFF2-40B4-BE49-F238E27FC236}">
                  <a16:creationId xmlns:a16="http://schemas.microsoft.com/office/drawing/2014/main" id="{BB125F16-E50F-484B-AA3C-95C7AB5B2E4D}"/>
                </a:ext>
              </a:extLst>
            </p:cNvPr>
            <p:cNvSpPr txBox="1">
              <a:spLocks noChangeAspect="1"/>
            </p:cNvSpPr>
            <p:nvPr/>
          </p:nvSpPr>
          <p:spPr>
            <a:xfrm>
              <a:off x="231548" y="1577206"/>
              <a:ext cx="720000" cy="720000"/>
            </a:xfrm>
            <a:prstGeom prst="rect">
              <a:avLst/>
            </a:prstGeom>
            <a:solidFill>
              <a:schemeClr val="tx2"/>
            </a:solidFill>
          </p:spPr>
          <p:txBody>
            <a:bodyPr wrap="square" lIns="0" tIns="0" rIns="0" bIns="0" rtlCol="0" anchor="ctr" anchorCtr="0">
              <a:noAutofit/>
            </a:bodyPr>
            <a:lstStyle/>
            <a:p>
              <a:pPr algn="ctr"/>
              <a:r>
                <a:rPr lang="en-GB" sz="4000" b="1" dirty="0">
                  <a:solidFill>
                    <a:schemeClr val="bg1"/>
                  </a:solidFill>
                </a:rPr>
                <a:t>3</a:t>
              </a:r>
              <a:endParaRPr lang="en-GB" sz="4000" dirty="0">
                <a:solidFill>
                  <a:schemeClr val="bg1"/>
                </a:solidFill>
              </a:endParaRPr>
            </a:p>
          </p:txBody>
        </p:sp>
      </p:grpSp>
      <p:grpSp>
        <p:nvGrpSpPr>
          <p:cNvPr id="13" name="Group 12">
            <a:extLst>
              <a:ext uri="{FF2B5EF4-FFF2-40B4-BE49-F238E27FC236}">
                <a16:creationId xmlns:a16="http://schemas.microsoft.com/office/drawing/2014/main" id="{957F3E9A-8AEB-3448-8F6D-FCE9785F80CC}"/>
              </a:ext>
            </a:extLst>
          </p:cNvPr>
          <p:cNvGrpSpPr/>
          <p:nvPr/>
        </p:nvGrpSpPr>
        <p:grpSpPr>
          <a:xfrm>
            <a:off x="343430" y="3459782"/>
            <a:ext cx="5790431" cy="1390034"/>
            <a:chOff x="231548" y="4167051"/>
            <a:chExt cx="5790431" cy="1390034"/>
          </a:xfrm>
        </p:grpSpPr>
        <p:sp>
          <p:nvSpPr>
            <p:cNvPr id="14" name="TextBox 13">
              <a:extLst>
                <a:ext uri="{FF2B5EF4-FFF2-40B4-BE49-F238E27FC236}">
                  <a16:creationId xmlns:a16="http://schemas.microsoft.com/office/drawing/2014/main" id="{3BBC907D-5BB0-D34C-9F3D-EC1F02C13B4E}"/>
                </a:ext>
              </a:extLst>
            </p:cNvPr>
            <p:cNvSpPr txBox="1"/>
            <p:nvPr/>
          </p:nvSpPr>
          <p:spPr>
            <a:xfrm>
              <a:off x="1227909" y="4167051"/>
              <a:ext cx="4794070" cy="1390034"/>
            </a:xfrm>
            <a:prstGeom prst="rect">
              <a:avLst/>
            </a:prstGeom>
            <a:noFill/>
          </p:spPr>
          <p:txBody>
            <a:bodyPr wrap="square" lIns="0" tIns="0" rIns="0" bIns="0" rtlCol="0">
              <a:noAutofit/>
            </a:bodyPr>
            <a:lstStyle/>
            <a:p>
              <a:pPr>
                <a:spcAft>
                  <a:spcPts val="600"/>
                </a:spcAft>
              </a:pPr>
              <a:r>
                <a:rPr lang="en-GB" sz="1600" b="1" dirty="0">
                  <a:solidFill>
                    <a:schemeClr val="tx2"/>
                  </a:solidFill>
                </a:rPr>
                <a:t>Open and agile </a:t>
              </a:r>
            </a:p>
            <a:p>
              <a:pPr>
                <a:spcAft>
                  <a:spcPts val="600"/>
                </a:spcAft>
              </a:pPr>
              <a:r>
                <a:rPr lang="en-GB" sz="1200" dirty="0"/>
                <a:t>Students can conduct deeper data </a:t>
              </a:r>
              <a:r>
                <a:rPr lang="en-GB" sz="1200" dirty="0" err="1"/>
                <a:t>modeling</a:t>
              </a:r>
              <a:r>
                <a:rPr lang="en-GB" sz="1200" dirty="0"/>
                <a:t> and analysis with modern APIs and popular languages like Python, helping them broaden their knowledge of the markets. </a:t>
              </a:r>
            </a:p>
            <a:p>
              <a:pPr>
                <a:spcAft>
                  <a:spcPts val="600"/>
                </a:spcAft>
              </a:pPr>
              <a:r>
                <a:rPr lang="en-GB" sz="1200" dirty="0"/>
                <a:t>They can also access the raw data, extract it, build it into models and applications – open access to our data – to drive innovation and your research. </a:t>
              </a:r>
            </a:p>
          </p:txBody>
        </p:sp>
        <p:sp>
          <p:nvSpPr>
            <p:cNvPr id="15" name="TextBox 14">
              <a:extLst>
                <a:ext uri="{FF2B5EF4-FFF2-40B4-BE49-F238E27FC236}">
                  <a16:creationId xmlns:a16="http://schemas.microsoft.com/office/drawing/2014/main" id="{6077600D-109A-0642-A353-F6286CBFAB09}"/>
                </a:ext>
              </a:extLst>
            </p:cNvPr>
            <p:cNvSpPr txBox="1">
              <a:spLocks noChangeAspect="1"/>
            </p:cNvSpPr>
            <p:nvPr/>
          </p:nvSpPr>
          <p:spPr>
            <a:xfrm>
              <a:off x="231548" y="4180308"/>
              <a:ext cx="720000" cy="720000"/>
            </a:xfrm>
            <a:prstGeom prst="rect">
              <a:avLst/>
            </a:prstGeom>
            <a:solidFill>
              <a:schemeClr val="tx2"/>
            </a:solidFill>
          </p:spPr>
          <p:txBody>
            <a:bodyPr wrap="square" lIns="0" tIns="0" rIns="0" bIns="0" rtlCol="0" anchor="ctr" anchorCtr="0">
              <a:noAutofit/>
            </a:bodyPr>
            <a:lstStyle/>
            <a:p>
              <a:pPr algn="ctr"/>
              <a:r>
                <a:rPr lang="en-GB" sz="4000" b="1" dirty="0">
                  <a:solidFill>
                    <a:schemeClr val="bg1"/>
                  </a:solidFill>
                </a:rPr>
                <a:t>4</a:t>
              </a:r>
              <a:endParaRPr lang="en-GB" sz="4000" dirty="0">
                <a:solidFill>
                  <a:schemeClr val="bg1"/>
                </a:solidFill>
              </a:endParaRPr>
            </a:p>
          </p:txBody>
        </p:sp>
      </p:grpSp>
      <p:pic>
        <p:nvPicPr>
          <p:cNvPr id="16" name="Picture 2">
            <a:extLst>
              <a:ext uri="{FF2B5EF4-FFF2-40B4-BE49-F238E27FC236}">
                <a16:creationId xmlns:a16="http://schemas.microsoft.com/office/drawing/2014/main" id="{32329480-C2B4-034C-BCE8-0209D9477D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33943" y="3091460"/>
            <a:ext cx="3566161" cy="2801500"/>
          </a:xfrm>
          <a:prstGeom prst="rect">
            <a:avLst/>
          </a:prstGeom>
          <a:noFill/>
          <a:ln w="6350">
            <a:solidFill>
              <a:schemeClr val="tx1"/>
            </a:solidFill>
            <a:miter lim="800000"/>
            <a:headEnd/>
            <a:tailEnd/>
          </a:ln>
          <a:effectLst>
            <a:outerShdw blurRad="317500" dist="266700" dir="2700000" algn="tl" rotWithShape="0">
              <a:prstClr val="black">
                <a:alpha val="10000"/>
              </a:prstClr>
            </a:outerShdw>
          </a:effectLst>
        </p:spPr>
      </p:pic>
      <p:sp>
        <p:nvSpPr>
          <p:cNvPr id="2" name="Footer Placeholder 1">
            <a:extLst>
              <a:ext uri="{FF2B5EF4-FFF2-40B4-BE49-F238E27FC236}">
                <a16:creationId xmlns:a16="http://schemas.microsoft.com/office/drawing/2014/main" id="{558C1EBB-4F49-2B49-9F0B-A769A4F4D2A8}"/>
              </a:ext>
            </a:extLst>
          </p:cNvPr>
          <p:cNvSpPr>
            <a:spLocks noGrp="1"/>
          </p:cNvSpPr>
          <p:nvPr>
            <p:ph type="ftr" sz="quarter" idx="10"/>
          </p:nvPr>
        </p:nvSpPr>
        <p:spPr/>
        <p:txBody>
          <a:bodyPr/>
          <a:lstStyle/>
          <a:p>
            <a:r>
              <a:rPr lang="en-US" dirty="0" err="1"/>
              <a:t>Refinitv</a:t>
            </a:r>
            <a:r>
              <a:rPr lang="en-US" dirty="0"/>
              <a:t> Workspace for Students</a:t>
            </a:r>
          </a:p>
        </p:txBody>
      </p:sp>
    </p:spTree>
    <p:extLst>
      <p:ext uri="{BB962C8B-B14F-4D97-AF65-F5344CB8AC3E}">
        <p14:creationId xmlns:p14="http://schemas.microsoft.com/office/powerpoint/2010/main" val="393108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7426C-B2F2-F545-B3F3-8F6B9EB086CC}"/>
              </a:ext>
            </a:extLst>
          </p:cNvPr>
          <p:cNvSpPr>
            <a:spLocks noGrp="1"/>
          </p:cNvSpPr>
          <p:nvPr>
            <p:ph type="title"/>
          </p:nvPr>
        </p:nvSpPr>
        <p:spPr>
          <a:xfrm>
            <a:off x="334963" y="338399"/>
            <a:ext cx="7093254" cy="702937"/>
          </a:xfrm>
        </p:spPr>
        <p:txBody>
          <a:bodyPr/>
          <a:lstStyle/>
          <a:p>
            <a:r>
              <a:rPr lang="en-US" dirty="0"/>
              <a:t>Bringing financial intelligence to </a:t>
            </a:r>
            <a:r>
              <a:rPr lang="en-US" dirty="0">
                <a:solidFill>
                  <a:schemeClr val="tx2"/>
                </a:solidFill>
              </a:rPr>
              <a:t>academic institutions </a:t>
            </a:r>
          </a:p>
        </p:txBody>
      </p:sp>
      <p:grpSp>
        <p:nvGrpSpPr>
          <p:cNvPr id="10" name="Group 9">
            <a:extLst>
              <a:ext uri="{FF2B5EF4-FFF2-40B4-BE49-F238E27FC236}">
                <a16:creationId xmlns:a16="http://schemas.microsoft.com/office/drawing/2014/main" id="{B274D207-F7DA-8541-B60C-2ABD71F58321}"/>
              </a:ext>
            </a:extLst>
          </p:cNvPr>
          <p:cNvGrpSpPr/>
          <p:nvPr/>
        </p:nvGrpSpPr>
        <p:grpSpPr>
          <a:xfrm>
            <a:off x="343430" y="1863528"/>
            <a:ext cx="9173103" cy="3529739"/>
            <a:chOff x="231548" y="1548724"/>
            <a:chExt cx="9173103" cy="3529739"/>
          </a:xfrm>
        </p:grpSpPr>
        <p:sp>
          <p:nvSpPr>
            <p:cNvPr id="11" name="TextBox 10">
              <a:extLst>
                <a:ext uri="{FF2B5EF4-FFF2-40B4-BE49-F238E27FC236}">
                  <a16:creationId xmlns:a16="http://schemas.microsoft.com/office/drawing/2014/main" id="{AED0C788-0652-1F4D-8090-DD6CE2BFCD17}"/>
                </a:ext>
              </a:extLst>
            </p:cNvPr>
            <p:cNvSpPr txBox="1"/>
            <p:nvPr/>
          </p:nvSpPr>
          <p:spPr>
            <a:xfrm>
              <a:off x="1227909" y="1548724"/>
              <a:ext cx="8176742" cy="3529739"/>
            </a:xfrm>
            <a:prstGeom prst="rect">
              <a:avLst/>
            </a:prstGeom>
            <a:noFill/>
          </p:spPr>
          <p:txBody>
            <a:bodyPr wrap="square" lIns="0" tIns="0" rIns="0" bIns="0" rtlCol="0">
              <a:noAutofit/>
            </a:bodyPr>
            <a:lstStyle/>
            <a:p>
              <a:pPr>
                <a:spcAft>
                  <a:spcPts val="600"/>
                </a:spcAft>
              </a:pPr>
              <a:r>
                <a:rPr lang="en-GB" sz="1600" b="1" dirty="0">
                  <a:solidFill>
                    <a:schemeClr val="tx2"/>
                  </a:solidFill>
                </a:rPr>
                <a:t>Single sign-on and license management capabilities </a:t>
              </a:r>
            </a:p>
            <a:p>
              <a:pPr>
                <a:spcAft>
                  <a:spcPts val="600"/>
                </a:spcAft>
              </a:pPr>
              <a:r>
                <a:rPr lang="en-GB" sz="1200" dirty="0"/>
                <a:t>Single sign-on (SSO) ensures students will have a seamless user experience overall, boosting their productivity and helping them gain time to focus on what is important. SSO allows them to save searches, preferences, language settings, then sign off and pick up exactly where they left off without having to start all over again – giving them a customized and best-in-class personal experience.</a:t>
              </a:r>
            </a:p>
            <a:p>
              <a:pPr>
                <a:spcAft>
                  <a:spcPts val="600"/>
                </a:spcAft>
              </a:pPr>
              <a:r>
                <a:rPr lang="en-GB" sz="1200" dirty="0"/>
                <a:t>Equally, SSO also gives educators greater control and lessens security concerns as it facilitates the deactivation of credentials when a student leaves the university or that user is no longer entitled to access Refinitiv Workspace. </a:t>
              </a:r>
            </a:p>
            <a:p>
              <a:pPr>
                <a:spcAft>
                  <a:spcPts val="600"/>
                </a:spcAft>
              </a:pPr>
              <a:r>
                <a:rPr lang="en-GB" sz="1200" dirty="0"/>
                <a:t>Dedicated license management capabilities also facilitate this process, helping administrators manage licenses effectively and easily without resource constraints as students join and leave their academic institutions.</a:t>
              </a:r>
            </a:p>
          </p:txBody>
        </p:sp>
        <p:sp>
          <p:nvSpPr>
            <p:cNvPr id="12" name="TextBox 11">
              <a:extLst>
                <a:ext uri="{FF2B5EF4-FFF2-40B4-BE49-F238E27FC236}">
                  <a16:creationId xmlns:a16="http://schemas.microsoft.com/office/drawing/2014/main" id="{BB125F16-E50F-484B-AA3C-95C7AB5B2E4D}"/>
                </a:ext>
              </a:extLst>
            </p:cNvPr>
            <p:cNvSpPr txBox="1">
              <a:spLocks noChangeAspect="1"/>
            </p:cNvSpPr>
            <p:nvPr/>
          </p:nvSpPr>
          <p:spPr>
            <a:xfrm>
              <a:off x="231548" y="1577206"/>
              <a:ext cx="720000" cy="720000"/>
            </a:xfrm>
            <a:prstGeom prst="rect">
              <a:avLst/>
            </a:prstGeom>
            <a:solidFill>
              <a:schemeClr val="tx2"/>
            </a:solidFill>
          </p:spPr>
          <p:txBody>
            <a:bodyPr wrap="square" lIns="0" tIns="0" rIns="0" bIns="0" rtlCol="0" anchor="ctr" anchorCtr="0">
              <a:noAutofit/>
            </a:bodyPr>
            <a:lstStyle/>
            <a:p>
              <a:pPr algn="ctr"/>
              <a:r>
                <a:rPr lang="en-GB" sz="4000" b="1" dirty="0">
                  <a:solidFill>
                    <a:schemeClr val="bg1"/>
                  </a:solidFill>
                </a:rPr>
                <a:t>5</a:t>
              </a:r>
              <a:endParaRPr lang="en-GB" sz="4000" dirty="0">
                <a:solidFill>
                  <a:schemeClr val="bg1"/>
                </a:solidFill>
              </a:endParaRPr>
            </a:p>
          </p:txBody>
        </p:sp>
      </p:grpSp>
      <p:sp>
        <p:nvSpPr>
          <p:cNvPr id="2" name="Footer Placeholder 1">
            <a:extLst>
              <a:ext uri="{FF2B5EF4-FFF2-40B4-BE49-F238E27FC236}">
                <a16:creationId xmlns:a16="http://schemas.microsoft.com/office/drawing/2014/main" id="{89B84E1C-EC08-BA48-BB60-096CA3D175DF}"/>
              </a:ext>
            </a:extLst>
          </p:cNvPr>
          <p:cNvSpPr>
            <a:spLocks noGrp="1"/>
          </p:cNvSpPr>
          <p:nvPr>
            <p:ph type="ftr" sz="quarter" idx="10"/>
          </p:nvPr>
        </p:nvSpPr>
        <p:spPr/>
        <p:txBody>
          <a:bodyPr/>
          <a:lstStyle/>
          <a:p>
            <a:r>
              <a:rPr lang="en-US" dirty="0" err="1"/>
              <a:t>Refinitv</a:t>
            </a:r>
            <a:r>
              <a:rPr lang="en-US" dirty="0"/>
              <a:t> Workspace for Students</a:t>
            </a:r>
          </a:p>
        </p:txBody>
      </p:sp>
    </p:spTree>
    <p:extLst>
      <p:ext uri="{BB962C8B-B14F-4D97-AF65-F5344CB8AC3E}">
        <p14:creationId xmlns:p14="http://schemas.microsoft.com/office/powerpoint/2010/main" val="4048886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Refinitiv Template_180917_v2">
  <a:themeElements>
    <a:clrScheme name="Refinitiv 1">
      <a:dk1>
        <a:srgbClr val="000000"/>
      </a:dk1>
      <a:lt1>
        <a:srgbClr val="FFFFFF"/>
      </a:lt1>
      <a:dk2>
        <a:srgbClr val="001DFF"/>
      </a:dk2>
      <a:lt2>
        <a:srgbClr val="D9D9D9"/>
      </a:lt2>
      <a:accent1>
        <a:srgbClr val="001DFF"/>
      </a:accent1>
      <a:accent2>
        <a:srgbClr val="00CFD3"/>
      </a:accent2>
      <a:accent3>
        <a:srgbClr val="9063CC"/>
      </a:accent3>
      <a:accent4>
        <a:srgbClr val="00C389"/>
      </a:accent4>
      <a:accent5>
        <a:srgbClr val="FF5000"/>
      </a:accent5>
      <a:accent6>
        <a:srgbClr val="FFC800"/>
      </a:accent6>
      <a:hlink>
        <a:srgbClr val="001DFF"/>
      </a:hlink>
      <a:folHlink>
        <a:srgbClr val="001D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EE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a:defPPr>
      </a:lstStyle>
    </a:txDef>
  </a:objectDefaults>
  <a:extraClrSchemeLst/>
  <a:extLst>
    <a:ext uri="{05A4C25C-085E-4340-85A3-A5531E510DB2}">
      <thm15:themeFamily xmlns:thm15="http://schemas.microsoft.com/office/thememl/2012/main" name="WS_16x9_Presentation" id="{4E4E90E5-6176-CB45-97C8-0F216B2AB9CB}" vid="{EBF98B87-163A-A14A-9E3D-1E3F23110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9F81818940ED4E9645B8A4D7FE4690" ma:contentTypeVersion="13" ma:contentTypeDescription="Create a new document." ma:contentTypeScope="" ma:versionID="cb18d0edca7a44f24da525e75a9efbc5">
  <xsd:schema xmlns:xsd="http://www.w3.org/2001/XMLSchema" xmlns:xs="http://www.w3.org/2001/XMLSchema" xmlns:p="http://schemas.microsoft.com/office/2006/metadata/properties" xmlns:ns2="6d4c157e-5028-486a-99fe-e048c5657fb5" xmlns:ns3="50711b22-f23b-402d-94cb-ed90edd422d5" targetNamespace="http://schemas.microsoft.com/office/2006/metadata/properties" ma:root="true" ma:fieldsID="a5e6569a76892b8f614a66165241d89f" ns2:_="" ns3:_="">
    <xsd:import namespace="6d4c157e-5028-486a-99fe-e048c5657fb5"/>
    <xsd:import namespace="50711b22-f23b-402d-94cb-ed90edd422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3:SharedWithUsers" minOccurs="0"/>
                <xsd:element ref="ns3:SharedWithDetails" minOccurs="0"/>
                <xsd:element ref="ns2:Metadata"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c157e-5028-486a-99fe-e048c5657f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tadata" ma:index="17" nillable="true" ma:displayName="Metadata" ma:internalName="Metadata">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711b22-f23b-402d-94cb-ed90edd422d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711b22-f23b-402d-94cb-ed90edd422d5">
      <UserInfo>
        <DisplayName>Ainslie, Roraigh (Refinitiv)</DisplayName>
        <AccountId>5742</AccountId>
        <AccountType/>
      </UserInfo>
    </SharedWithUsers>
    <Metadata xmlns="6d4c157e-5028-486a-99fe-e048c5657fb5" xsi:nil="true"/>
  </documentManagement>
</p:properties>
</file>

<file path=customXml/itemProps1.xml><?xml version="1.0" encoding="utf-8"?>
<ds:datastoreItem xmlns:ds="http://schemas.openxmlformats.org/officeDocument/2006/customXml" ds:itemID="{0D838808-5C9B-415F-A20C-ED84B3D6E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c157e-5028-486a-99fe-e048c5657fb5"/>
    <ds:schemaRef ds:uri="50711b22-f23b-402d-94cb-ed90edd42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608A8-7B7F-46D6-8AD9-9EA53AF582ED}">
  <ds:schemaRefs>
    <ds:schemaRef ds:uri="http://schemas.microsoft.com/sharepoint/v3/contenttype/forms"/>
  </ds:schemaRefs>
</ds:datastoreItem>
</file>

<file path=customXml/itemProps3.xml><?xml version="1.0" encoding="utf-8"?>
<ds:datastoreItem xmlns:ds="http://schemas.openxmlformats.org/officeDocument/2006/customXml" ds:itemID="{9CBB66F9-50AA-44C3-A5FF-9D87772A05B1}">
  <ds:schemaRefs>
    <ds:schemaRef ds:uri="http://schemas.microsoft.com/office/2006/documentManagement/types"/>
    <ds:schemaRef ds:uri="http://purl.org/dc/dcmitype/"/>
    <ds:schemaRef ds:uri="http://schemas.microsoft.com/office/2006/metadata/properties"/>
    <ds:schemaRef ds:uri="http://www.w3.org/XML/1998/namespace"/>
    <ds:schemaRef ds:uri="6d4c157e-5028-486a-99fe-e048c5657fb5"/>
    <ds:schemaRef ds:uri="http://schemas.microsoft.com/office/infopath/2007/PartnerControls"/>
    <ds:schemaRef ds:uri="http://schemas.openxmlformats.org/package/2006/metadata/core-properties"/>
    <ds:schemaRef ds:uri="50711b22-f23b-402d-94cb-ed90edd422d5"/>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Refinitiv Template_180917_v2</Template>
  <TotalTime>415</TotalTime>
  <Words>1048</Words>
  <Application>Microsoft Macintosh PowerPoint</Application>
  <PresentationFormat>Widescreen</PresentationFormat>
  <Paragraphs>137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Regular</vt:lpstr>
      <vt:lpstr>Calibri</vt:lpstr>
      <vt:lpstr>Proxima Nova</vt:lpstr>
      <vt:lpstr>Proxima Nova Regular</vt:lpstr>
      <vt:lpstr>System Font Regular</vt:lpstr>
      <vt:lpstr>Refinitiv Template_180917_v2</vt:lpstr>
      <vt:lpstr>PowerPoint Presentation</vt:lpstr>
      <vt:lpstr>Refinitiv Workspace:  Be a step ahead of your peers</vt:lpstr>
      <vt:lpstr>What challenges are academic institutions facing today?</vt:lpstr>
      <vt:lpstr>UNRIVALLED CONTENT AND MARKET DATA </vt:lpstr>
      <vt:lpstr>Access the broadest and deepest coverage</vt:lpstr>
      <vt:lpstr>NEXT-GENERATION FINANCIAL INTELLIGENCE </vt:lpstr>
      <vt:lpstr>Bringing financial intelligence to academic institutions </vt:lpstr>
      <vt:lpstr>Bringing financial intelligence to academic institutions </vt:lpstr>
      <vt:lpstr>Bringing financial intelligence to academic institutions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Kanwar, Saira (Refinitiv)</dc:creator>
  <cp:lastModifiedBy>Perovsek, Jasmina</cp:lastModifiedBy>
  <cp:revision>19</cp:revision>
  <dcterms:created xsi:type="dcterms:W3CDTF">2020-08-24T11:39:19Z</dcterms:created>
  <dcterms:modified xsi:type="dcterms:W3CDTF">2020-09-03T07:37:11Z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2674829</vt:lpwstr>
  </property>
  <property fmtid="{D5CDD505-2E9C-101B-9397-08002B2CF9AE}" pid="3" name="Offisync_UpdateToken">
    <vt:lpwstr>15</vt:lpwstr>
  </property>
  <property fmtid="{D5CDD505-2E9C-101B-9397-08002B2CF9AE}" pid="4" name="Offisync_ProviderInitializationData">
    <vt:lpwstr>https://thehub.thomsonreuters.com</vt:lpwstr>
  </property>
  <property fmtid="{D5CDD505-2E9C-101B-9397-08002B2CF9AE}" pid="5" name="Jive_LatestUserAccountName">
    <vt:lpwstr>C229612</vt:lpwstr>
  </property>
  <property fmtid="{D5CDD505-2E9C-101B-9397-08002B2CF9AE}" pid="6" name="Offisync_ServerID">
    <vt:lpwstr>827ef9c6-9019-45bb-9c94-05eb52e667cd</vt:lpwstr>
  </property>
  <property fmtid="{D5CDD505-2E9C-101B-9397-08002B2CF9AE}" pid="7" name="Jive_VersionGuid">
    <vt:lpwstr>03aa2b4d-3ad0-4634-9e47-1ee7c7f01b92</vt:lpwstr>
  </property>
  <property fmtid="{D5CDD505-2E9C-101B-9397-08002B2CF9AE}" pid="8" name="MSIP_Label_834fa30c-d330-47af-b38e-4594b6de31c6_SiteId">
    <vt:lpwstr>71ad2f62-61e2-44fc-9e85-86c2827f6de9</vt:lpwstr>
  </property>
  <property fmtid="{D5CDD505-2E9C-101B-9397-08002B2CF9AE}" pid="9" name="Sensitivity">
    <vt:lpwstr>Confidential</vt:lpwstr>
  </property>
  <property fmtid="{D5CDD505-2E9C-101B-9397-08002B2CF9AE}" pid="10" name="MSIP_Label_834fa30c-d330-47af-b38e-4594b6de31c6_SetDate">
    <vt:lpwstr>2020-01-30T11:10:49.7502628Z</vt:lpwstr>
  </property>
  <property fmtid="{D5CDD505-2E9C-101B-9397-08002B2CF9AE}" pid="11" name="ContentTypeId">
    <vt:lpwstr>0x010100349F81818940ED4E9645B8A4D7FE4690</vt:lpwstr>
  </property>
  <property fmtid="{D5CDD505-2E9C-101B-9397-08002B2CF9AE}" pid="12" name="MSIP_Label_834fa30c-d330-47af-b38e-4594b6de31c6_Owner">
    <vt:lpwstr>JohnCarlo.Tanoc@refinitiv.com</vt:lpwstr>
  </property>
  <property fmtid="{D5CDD505-2E9C-101B-9397-08002B2CF9AE}" pid="13" name="MSIP_Label_834fa30c-d330-47af-b38e-4594b6de31c6_Name">
    <vt:lpwstr>Confidential</vt:lpwstr>
  </property>
  <property fmtid="{D5CDD505-2E9C-101B-9397-08002B2CF9AE}" pid="14" name="MSIP_Label_834fa30c-d330-47af-b38e-4594b6de31c6_Extended_MSFT_Method">
    <vt:lpwstr>Automatic</vt:lpwstr>
  </property>
  <property fmtid="{D5CDD505-2E9C-101B-9397-08002B2CF9AE}" pid="15" name="MSIP_Label_834fa30c-d330-47af-b38e-4594b6de31c6_Enabled">
    <vt:lpwstr>True</vt:lpwstr>
  </property>
  <property fmtid="{D5CDD505-2E9C-101B-9397-08002B2CF9AE}" pid="16" name="MSIP_Label_834fa30c-d330-47af-b38e-4594b6de31c6_Application">
    <vt:lpwstr>Microsoft Azure Information Protection</vt:lpwstr>
  </property>
</Properties>
</file>